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8" r:id="rId5"/>
    <p:sldId id="27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921" y="2764417"/>
            <a:ext cx="7990160" cy="120057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Tema Skupštin</a:t>
            </a:r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e:</a:t>
            </a:r>
            <a:br>
              <a:rPr lang="en-GB" sz="3600" b="1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r>
              <a:rPr lang="hr-HR" sz="31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Uticaj PANDEMIJE na komunalnu djelatnost</a:t>
            </a:r>
            <a:r>
              <a:rPr lang="en-GB" sz="31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3100" b="1" dirty="0" err="1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kratkoročne</a:t>
            </a:r>
            <a:r>
              <a:rPr lang="en-GB" sz="31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31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dugoročne</a:t>
            </a:r>
            <a:r>
              <a:rPr lang="en-GB" sz="31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posljedice</a:t>
            </a:r>
            <a:endParaRPr lang="bs-Latn-BA" sz="31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1963" y="6314639"/>
            <a:ext cx="6112077" cy="530225"/>
          </a:xfrm>
        </p:spPr>
        <p:txBody>
          <a:bodyPr>
            <a:normAutofit/>
          </a:bodyPr>
          <a:lstStyle/>
          <a:p>
            <a:pPr algn="ctr"/>
            <a:r>
              <a:rPr lang="hr-HR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16</a:t>
            </a:r>
            <a:r>
              <a:rPr lang="en-US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hr-HR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decembar/prosinac</a:t>
            </a:r>
            <a:r>
              <a:rPr lang="en-US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 202</a:t>
            </a:r>
            <a:r>
              <a:rPr lang="hr-HR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1</a:t>
            </a:r>
            <a:r>
              <a:rPr lang="en-US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., </a:t>
            </a:r>
            <a:r>
              <a:rPr lang="hr-HR" sz="22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Konjic</a:t>
            </a:r>
            <a:endParaRPr lang="en-US" sz="2200" b="1" dirty="0">
              <a:solidFill>
                <a:srgbClr val="FFFFFF">
                  <a:alpha val="7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0E510D3-E532-4A1E-BD30-A941B2D71E14}"/>
              </a:ext>
            </a:extLst>
          </p:cNvPr>
          <p:cNvSpPr txBox="1">
            <a:spLocks/>
          </p:cNvSpPr>
          <p:nvPr/>
        </p:nvSpPr>
        <p:spPr>
          <a:xfrm>
            <a:off x="4415962" y="411419"/>
            <a:ext cx="7104080" cy="781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XX </a:t>
            </a:r>
            <a:r>
              <a:rPr lang="en-US" sz="4000" b="1" dirty="0" err="1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Skupština</a:t>
            </a:r>
            <a:r>
              <a:rPr lang="en-US" sz="4000" b="1" dirty="0">
                <a:solidFill>
                  <a:srgbClr val="FFFFFF">
                    <a:alpha val="70000"/>
                  </a:srgbClr>
                </a:solidFill>
                <a:latin typeface="Arial Narrow" panose="020B0606020202030204" pitchFamily="34" charset="0"/>
              </a:rPr>
              <a:t> UPKP FBiH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2111E-BFE5-461D-AC41-453FBD4C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48" y="5644990"/>
            <a:ext cx="1232306" cy="5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1072393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 Narrow" panose="020B0606020202030204" pitchFamily="34" charset="0"/>
              <a:buChar char="-"/>
            </a:pP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li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primili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bilo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kakav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finansijske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podrške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oporavak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pandemije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Osnivača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nekog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nivoa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vlasti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žalost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prikupljeni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obrađeni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odgovori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potvrdili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kontinuitet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osnivača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nivoa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spram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komunalne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privrede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prati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godinama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unazad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Iako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potajno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nadali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izvanredne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doći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promjene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pristupa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to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potvrda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toga je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prikazana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sljedećem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dijagramu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6" name="Chart 1">
            <a:extLst>
              <a:ext uri="{FF2B5EF4-FFF2-40B4-BE49-F238E27FC236}">
                <a16:creationId xmlns:a16="http://schemas.microsoft.com/office/drawing/2014/main" id="{4D72C1ED-F44E-408D-BD8A-AE45A13D9A8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48" y="3265227"/>
            <a:ext cx="5447897" cy="31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9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9305"/>
            <a:ext cx="9142528" cy="5104017"/>
          </a:xfrm>
        </p:spPr>
        <p:txBody>
          <a:bodyPr>
            <a:noAutofit/>
          </a:bodyPr>
          <a:lstStyle/>
          <a:p>
            <a:pPr algn="just"/>
            <a:r>
              <a:rPr lang="en-GB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15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izazova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oslikavaju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neekonomska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Neadekvatna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kvalifikaciona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uposlenika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Nedefinisan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imovine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kojom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upravljaju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BiH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razvijenije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obima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mladih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BiH 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nemogućnost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obezbjeđenja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kvalifikovane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edukovane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Poskupljenje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energenata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platežna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moć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Nepovoljne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odredbe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JN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PDV-u po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Neadekvatna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zaštita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šuma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rijeka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vodozaštitnih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zona u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užem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širem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smislu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informatičko-tehnološka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opremljenost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edukovanost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uposlenika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JKP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izdvajanja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osnivača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grantove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pozive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za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JKP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Neadekvatna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zakonskih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podzakonskih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akata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Nedovoljno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uređena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oblast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odlaganja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zbrinjavanja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otpada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nedovoljan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provedbe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propisa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Nemogućnost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naplate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svih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potraživanja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zastare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Sveukupne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socijalno-ekonomske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prilike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daju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poseban</a:t>
            </a:r>
            <a:r>
              <a:rPr lang="en-U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optimizam</a:t>
            </a:r>
            <a:endParaRPr lang="en-GB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145FE-A66E-48C7-8A3E-4221CED8B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00" y="241365"/>
            <a:ext cx="2487267" cy="1467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B6FB9-509D-42B9-8E03-04D3FB23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20" y="1887402"/>
            <a:ext cx="2487268" cy="1467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BCF4DB-0D8D-49DF-9546-3581D0B3D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3" b="8720"/>
          <a:stretch/>
        </p:blipFill>
        <p:spPr>
          <a:xfrm>
            <a:off x="9024856" y="3543104"/>
            <a:ext cx="2487268" cy="1467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1A846-021F-4C6C-888D-164B04DB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04" y="5253242"/>
            <a:ext cx="2487267" cy="1467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848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51794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54155"/>
            <a:ext cx="9805137" cy="4253948"/>
          </a:xfrm>
        </p:spPr>
        <p:txBody>
          <a:bodyPr>
            <a:noAutofit/>
          </a:bodyPr>
          <a:lstStyle/>
          <a:p>
            <a:pPr algn="just"/>
            <a:r>
              <a:rPr lang="bs-Latn-BA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Shodno prethodno navedenom, a isto je ponovljeno od više preduzeća po više puta, da se zaključiti da komunalnu privredu i djelatnosti kojima se bavimo čeka izuzetno turbulentno vrijeme, sa mnogo izazova i neizvjesnosti. Ali bez obzira na sve to, komunalna preduzeća će</a:t>
            </a:r>
            <a:r>
              <a:rPr lang="bs-Latn-BA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nastaviti davati svoj maksimum i nastojati ispunjavanjavati zahtjeve vezane za djelatnost koju obavljaju. </a:t>
            </a:r>
            <a:endParaRPr lang="en-GB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Stručni tim na kraju ove obrađene teme, predlaže Skupštini donošenje sljedećih zaključaka: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s-Latn-B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Skupština potvrđuje top 15 pitanja kao listu prioriteta za djelovanje i rad UO, Pododbora i radnih timova u narednoj godini, pored ostalih aktivnosti.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s-Latn-B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Skupština zadužuje UO da adekvatno rasporedi zaduženja po svakom prioritetu na pododbore, radne timove, stručnu službu ili pojedince, te da prati realizaciju istih.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s-Latn-B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 zaduženi treba da kontinuirano u saradnji i koordinaciji sa članicama Udruženja rade na realizaciji svakog pitanja, i da izvještava UO na sjednicama. 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6845F-87DD-4F61-8FDF-B5CB08C8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3" y="5269990"/>
            <a:ext cx="1934965" cy="152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50217-22D2-4037-9D4C-742DFF90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8" y="5269989"/>
            <a:ext cx="1934965" cy="152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57618-A67B-4A7E-A1B1-DF0F9061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56" y="5269989"/>
            <a:ext cx="1934965" cy="152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D655E-0BCF-4DB1-9C4D-50122EA1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04" y="5269989"/>
            <a:ext cx="1934965" cy="152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151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962" y="2476012"/>
            <a:ext cx="7104080" cy="1691667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Hvala</a:t>
            </a:r>
            <a:r>
              <a:rPr lang="en-US" sz="6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US" sz="6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pažnji</a:t>
            </a:r>
            <a:r>
              <a:rPr lang="en-US" sz="6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!</a:t>
            </a:r>
            <a:endParaRPr lang="bs-Latn-BA" sz="6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1963" y="6314639"/>
            <a:ext cx="6112077" cy="530225"/>
          </a:xfrm>
        </p:spPr>
        <p:txBody>
          <a:bodyPr>
            <a:normAutofit/>
          </a:bodyPr>
          <a:lstStyle/>
          <a:p>
            <a:pPr algn="ctr"/>
            <a:r>
              <a:rPr lang="hr-HR" sz="2000" dirty="0">
                <a:solidFill>
                  <a:srgbClr val="FFFFFF">
                    <a:alpha val="70000"/>
                  </a:srgbClr>
                </a:solidFill>
              </a:rPr>
              <a:t>16</a:t>
            </a:r>
            <a:r>
              <a:rPr lang="en-US" sz="2000" dirty="0">
                <a:solidFill>
                  <a:srgbClr val="FFFFFF">
                    <a:alpha val="70000"/>
                  </a:srgbClr>
                </a:solidFill>
              </a:rPr>
              <a:t>. </a:t>
            </a:r>
            <a:r>
              <a:rPr lang="hr-HR" sz="2000" dirty="0">
                <a:solidFill>
                  <a:srgbClr val="FFFFFF">
                    <a:alpha val="70000"/>
                  </a:srgbClr>
                </a:solidFill>
              </a:rPr>
              <a:t>decembar/prosinac</a:t>
            </a:r>
            <a:r>
              <a:rPr lang="en-US" sz="2000" dirty="0">
                <a:solidFill>
                  <a:srgbClr val="FFFFFF">
                    <a:alpha val="70000"/>
                  </a:srgbClr>
                </a:solidFill>
              </a:rPr>
              <a:t> 202</a:t>
            </a:r>
            <a:r>
              <a:rPr lang="hr-HR" sz="2000" dirty="0">
                <a:solidFill>
                  <a:srgbClr val="FFFFFF">
                    <a:alpha val="70000"/>
                  </a:srgbClr>
                </a:solidFill>
              </a:rPr>
              <a:t>1</a:t>
            </a:r>
            <a:r>
              <a:rPr lang="en-US" sz="2000" dirty="0">
                <a:solidFill>
                  <a:srgbClr val="FFFFFF">
                    <a:alpha val="70000"/>
                  </a:srgbClr>
                </a:solidFill>
              </a:rPr>
              <a:t>., </a:t>
            </a:r>
            <a:r>
              <a:rPr lang="hr-HR" sz="2000" dirty="0">
                <a:solidFill>
                  <a:srgbClr val="FFFFFF">
                    <a:alpha val="70000"/>
                  </a:srgbClr>
                </a:solidFill>
              </a:rPr>
              <a:t>Konjic</a:t>
            </a: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0E510D3-E532-4A1E-BD30-A941B2D71E14}"/>
              </a:ext>
            </a:extLst>
          </p:cNvPr>
          <p:cNvSpPr txBox="1">
            <a:spLocks/>
          </p:cNvSpPr>
          <p:nvPr/>
        </p:nvSpPr>
        <p:spPr>
          <a:xfrm>
            <a:off x="4415962" y="411418"/>
            <a:ext cx="7104080" cy="934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XX </a:t>
            </a:r>
            <a:r>
              <a:rPr lang="en-US" sz="2800" dirty="0" err="1">
                <a:solidFill>
                  <a:srgbClr val="FFFFFF">
                    <a:alpha val="70000"/>
                  </a:srgbClr>
                </a:solidFill>
              </a:rPr>
              <a:t>Skupština</a:t>
            </a:r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 UPKP FBiH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8686B-47B0-470F-898A-DC92DDD7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48" y="5644990"/>
            <a:ext cx="1232306" cy="5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mjeseci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pandemije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corona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virusa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8776"/>
            <a:ext cx="6730632" cy="4349792"/>
          </a:xfrm>
        </p:spPr>
        <p:txBody>
          <a:bodyPr>
            <a:normAutofit/>
          </a:bodyPr>
          <a:lstStyle/>
          <a:p>
            <a:pPr algn="just"/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20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mjeseci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neizvjesnosti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…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Nastaviti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živjeti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raditi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virusom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oko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nas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…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Refleksije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ovakvog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stanja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…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Komunalna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privreda_poslodavci_uposlenici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….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Podrška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komunalnoj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privredi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?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Pozicija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komunalnih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preduzeća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…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Zakon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ublažavanju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posljedica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pandemije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u FBiH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Javni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pozivi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grantovi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….</a:t>
            </a:r>
          </a:p>
          <a:p>
            <a:pPr algn="just"/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Udruženje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/ </a:t>
            </a:r>
            <a:r>
              <a:rPr lang="en-GB" sz="2000" dirty="0" err="1">
                <a:solidFill>
                  <a:srgbClr val="508927"/>
                </a:solidFill>
                <a:ea typeface="Times New Roman" panose="02020603050405020304" pitchFamily="18" charset="0"/>
              </a:rPr>
              <a:t>Udruga</a:t>
            </a:r>
            <a:r>
              <a:rPr lang="en-GB" sz="2000" dirty="0">
                <a:solidFill>
                  <a:srgbClr val="508927"/>
                </a:solidFill>
                <a:ea typeface="Times New Roman" panose="02020603050405020304" pitchFamily="18" charset="0"/>
              </a:rPr>
              <a:t> KP FBiH…</a:t>
            </a:r>
          </a:p>
          <a:p>
            <a:pPr algn="just"/>
            <a:endParaRPr lang="bs-Latn-BA" sz="2000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BA5F8-3921-4A8C-9063-21B2DB74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809" y="1102144"/>
            <a:ext cx="2518189" cy="1678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26C60-A906-4C67-A77B-9DD82EF4A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810" y="3108742"/>
            <a:ext cx="2518188" cy="1678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F9858-3942-4F40-AA41-C01E2324E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26" b="-1"/>
          <a:stretch/>
        </p:blipFill>
        <p:spPr>
          <a:xfrm>
            <a:off x="4804715" y="5115339"/>
            <a:ext cx="7301877" cy="166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CA750-1B32-4E24-8B09-0EEE174C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12" y="4742829"/>
            <a:ext cx="5076411" cy="2115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Kratkoročni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negativni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efekti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(2020)…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4349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Analiza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poslovanja</a:t>
            </a:r>
            <a:r>
              <a:rPr lang="en-GB" sz="2000" dirty="0">
                <a:solidFill>
                  <a:srgbClr val="508927"/>
                </a:solidFill>
                <a:effectLst/>
                <a:ea typeface="Times New Roman" panose="02020603050405020304" pitchFamily="18" charset="0"/>
              </a:rPr>
              <a:t> JKP I-X 2020</a:t>
            </a: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</a:t>
            </a:r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ada su u pitanju </a:t>
            </a:r>
            <a:r>
              <a:rPr lang="bs-Latn-BA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kratkoročne negativne posljedice</a:t>
            </a:r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PANDEMIJE corona virusa, možemo apostrofirati sljedeće: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Višesedmična odsu</a:t>
            </a:r>
            <a:r>
              <a:rPr lang="en-GB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tva više uposlenika tokom 2020. i 2021. godine a usljed infekcije corona virusom ili kontakta sa osobom koja je inficirana, što dovodi do privremene smanjene efektivnosti</a:t>
            </a:r>
            <a:r>
              <a:rPr lang="en-GB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efikasnosti u radu.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 prihoda usljed povremenog zatvaranja pravnih subjekata (manje utrošene vode, manje sakupljenog otpada, manje korištenje kanalizacione mreže), a usljed ograničenosti u kretanju stanovništva umanjeno korištenje tržnica, parking prostora i sl.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 procenta naplate usljed ograničenog kretanja stanovništva, usljed smanjenih primanja kod stanovništva i dr.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Umanjenje priho</a:t>
            </a:r>
            <a:r>
              <a:rPr lang="bs-Latn-BA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po osnovu proširenja obuhvata i broja korisnika vodnih usluga, te usl</a:t>
            </a: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oga zbrinjavanja komunalnog otpada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Umanjenje priho</a:t>
            </a:r>
            <a:r>
              <a:rPr lang="bs-Latn-BA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po osnovu grantova na nivou Kantona i FBiH</a:t>
            </a:r>
            <a:r>
              <a:rPr lang="bs-Latn-BA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Latn-BA" sz="2000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7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37F3B-B419-40B0-A3E2-64DA46ABE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60"/>
          <a:stretch/>
        </p:blipFill>
        <p:spPr>
          <a:xfrm>
            <a:off x="10309532" y="1078943"/>
            <a:ext cx="1696937" cy="216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434979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dirty="0">
                <a:solidFill>
                  <a:srgbClr val="5089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UPITNIK, </a:t>
            </a:r>
            <a:r>
              <a:rPr lang="en-GB" sz="2000" dirty="0" err="1">
                <a:solidFill>
                  <a:srgbClr val="5089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distribucija</a:t>
            </a:r>
            <a:r>
              <a:rPr lang="en-GB" sz="2000" dirty="0">
                <a:solidFill>
                  <a:srgbClr val="5089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5089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analiza</a:t>
            </a:r>
            <a:r>
              <a:rPr lang="en-GB" sz="2000" dirty="0">
                <a:solidFill>
                  <a:srgbClr val="5089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….</a:t>
            </a:r>
          </a:p>
          <a:p>
            <a:pPr algn="just"/>
            <a:r>
              <a:rPr lang="en-GB" sz="2000" dirty="0">
                <a:solidFill>
                  <a:srgbClr val="5089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 </a:t>
            </a:r>
            <a:r>
              <a:rPr lang="en-GB" sz="2000" dirty="0" err="1">
                <a:solidFill>
                  <a:srgbClr val="5089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popunjen</a:t>
            </a:r>
            <a:r>
              <a:rPr lang="en-GB" sz="2000" dirty="0">
                <a:solidFill>
                  <a:srgbClr val="5089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5089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upitnik</a:t>
            </a:r>
            <a:r>
              <a:rPr lang="en-GB" sz="2000" dirty="0">
                <a:solidFill>
                  <a:srgbClr val="5089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bs-Latn-B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(mix), 9 (ViK), 5 (toplotna energija), 4 (pokopno) i 2 (pijace / tržnice), i naravno svi su bili predmet analize.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nakon analize prikupljenih odgovora, u nastavku objedinjeni podaci, po grupama: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s-Latn-BA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Procenat naplate:</a:t>
            </a:r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prosjeku stepen naplate je iznosio ovako: </a:t>
            </a:r>
            <a:r>
              <a:rPr lang="bs-Latn-BA" sz="1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86,78 (2019), 88,19 (2020), 88,72 (2021).</a:t>
            </a:r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Dakle stepen naplate je na istom ili sličnom nivou u posljednje 3 godine, ali druga činjenica koja nam je poznata iz prošlogodišnje analize je negativna posljedica, a to je da je fakturisani iznos u 2020 znatno manji nego u 2019 godini, takođe i u 2021 bilježimo smanjene prihode po istom osnovu.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s-Latn-BA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Udio troškova energenata u ukupnim troškovima: </a:t>
            </a:r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prosjeku udio ovih troškova iznosi: 14,82 (2019) ali se isti kreću u dijapazonu od 0,08 do 70%; 14,97 (2020) ali se isti kreću u dijapazonu od 0,07 do 70,50%;, 15,81 (2021) ali se isti kreću u dijapazonu od 0,06 do 71%. Ovdje moramo posebno istaći preduzeće Sarajevo gas sa sljedećim procentima: 0,26 (2019); 0,18 (2020); 0,19 (2021) jer je isto distributer plina. Takođe važno je za istaći preduzeća Toplane (kojih je 4 u ovoj analizi) gdje je u prosjeku procenat sljedeći: 55,97 (2019); 57,93 (2020); 57,32 (2021). 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sz="2000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CBC70-0B5E-4D5E-AB9C-335141AC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512"/>
          <a:stretch/>
        </p:blipFill>
        <p:spPr>
          <a:xfrm>
            <a:off x="10309531" y="3583604"/>
            <a:ext cx="1696937" cy="216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584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819705"/>
          </a:xfrm>
        </p:spPr>
        <p:txBody>
          <a:bodyPr>
            <a:normAutofit/>
          </a:bodyPr>
          <a:lstStyle/>
          <a:p>
            <a:pPr algn="just"/>
            <a:r>
              <a:rPr lang="bs-Latn-BA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 su u pitanju razlozi povećanja troškova po ovom pitanju u nastavku su dva dijagrama koji to prikazuju:</a:t>
            </a:r>
            <a:endParaRPr lang="en-GB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Latn-BA" sz="2000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2F33EC5-2ADE-46A6-AC8B-0C200773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2811527"/>
            <a:ext cx="4581436" cy="26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ECA05D5-E51D-43D6-B0A2-1C9DF368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4" y="2811527"/>
            <a:ext cx="4121427" cy="26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9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819705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Povećanje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cijena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usluga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odnosu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prethodnu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godinu</a:t>
            </a:r>
            <a:r>
              <a:rPr lang="en-GB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žalost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očekivano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ovakvi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ovakvi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višestruke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negativne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implikacije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poslovanje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egzistenciju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komunalnih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preduzeća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kvalitet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usluga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ista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pružaju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nastavku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dijagramski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prikaz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kojeg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vrlo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jasno</a:t>
            </a:r>
            <a:r>
              <a:rPr lang="en-GB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Latn-BA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76077365-7EDB-4F2E-A498-06A51CB8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91" y="3172511"/>
            <a:ext cx="6089535" cy="30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7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1784"/>
            <a:ext cx="9142528" cy="2463871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 Narrow" panose="020B0606020202030204" pitchFamily="34" charset="0"/>
              <a:buChar char="-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Broj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uposlenika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napustili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Preduzeće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zbog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niskih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primanja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tiče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ovih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41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komunalno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preduzeće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uzelo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učešće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anketi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popunilo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upitnik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vidljivo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da je trend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pozitivan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izgleda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ovako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17 (2019); 11 (2020); 6 (2021).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Razlozi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ovakvog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pozitivnog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trenda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vjerovatno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tome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prosječna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starosna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dob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uposlenika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visoka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teže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donosi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odluka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promjeni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poslodavca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obrazovna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takođe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doprinose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tome,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određeni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sigurnosti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redovna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primanja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obzira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visinu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poznata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činjenica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 je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visok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procenat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uposlenika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komunalnoj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privredi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kreditno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zadužen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sigurnost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stabilnos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redovnom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izmirenju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obaveze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trenutno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Latn-BA" dirty="0">
              <a:solidFill>
                <a:srgbClr val="508927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85F09-E82A-4943-8688-911F110AE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91"/>
          <a:stretch/>
        </p:blipFill>
        <p:spPr>
          <a:xfrm>
            <a:off x="1126435" y="4203640"/>
            <a:ext cx="8693426" cy="206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387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1072393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 Narrow" panose="020B0606020202030204" pitchFamily="34" charset="0"/>
              <a:buChar char="-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Smanjenje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sredstava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podrške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Osnivača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odgovora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ide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tome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značajnijeg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umanjenja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Prihoda za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preduzeća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osnovu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prikupljene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odgovore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objedinili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vidljivi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sljedećem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dijagramu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AAF483F8-68BE-4B60-B637-88C4A0C2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4" y="2782957"/>
            <a:ext cx="6082748" cy="36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5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2408-B7ED-4BD6-B8E0-30606FF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571" cy="819705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provedene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(2021)…</a:t>
            </a:r>
            <a:endParaRPr lang="bs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99EE-8EC7-4F4D-A6D5-BC0ADEDA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0564"/>
            <a:ext cx="9142528" cy="1072393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 Narrow" panose="020B0606020202030204" pitchFamily="34" charset="0"/>
              <a:buChar char="-"/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Umanjenje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sredstava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kroz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javne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pozive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različitih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nivoa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vlasti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odgovora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ide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prilog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tome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nije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značajnijeg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umanjenja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prihoda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preduzeća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osnovu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prikupljene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odgovore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smo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objedinili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vidljivi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sljedećem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dijagramu</a:t>
            </a:r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B764A-BACD-4923-8392-C0F11984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E766A495-0188-4FCE-A125-81FE1587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50" y="2830444"/>
            <a:ext cx="5686093" cy="34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29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4F515-356D-4532-BE08-F6D7771916F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1809</TotalTime>
  <Words>1252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Facet</vt:lpstr>
      <vt:lpstr>Tema Skupštine: Uticaj PANDEMIJE na komunalnu djelatnost: kratkoročne i dugoročne posljedice</vt:lpstr>
      <vt:lpstr>20 mjeseci pandemije corona virusa…</vt:lpstr>
      <vt:lpstr>Kratkoročni negativni efekti (2020)…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Analiza provedene ankete (2021)…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Izvještaj o radu za mandatni period 2016 - 2020 predsjednika Selima Babića</dc:title>
  <dc:creator>Dženeta Šakić</dc:creator>
  <cp:lastModifiedBy>PC</cp:lastModifiedBy>
  <cp:revision>32</cp:revision>
  <dcterms:created xsi:type="dcterms:W3CDTF">2020-09-14T08:07:10Z</dcterms:created>
  <dcterms:modified xsi:type="dcterms:W3CDTF">2021-12-06T11:29:59Z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