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5"/>
  </p:notesMasterIdLst>
  <p:sldIdLst>
    <p:sldId id="256" r:id="rId2"/>
    <p:sldId id="333" r:id="rId3"/>
    <p:sldId id="332" r:id="rId4"/>
    <p:sldId id="335" r:id="rId5"/>
    <p:sldId id="336" r:id="rId6"/>
    <p:sldId id="343" r:id="rId7"/>
    <p:sldId id="344" r:id="rId8"/>
    <p:sldId id="268" r:id="rId9"/>
    <p:sldId id="279" r:id="rId10"/>
    <p:sldId id="259" r:id="rId11"/>
    <p:sldId id="280" r:id="rId12"/>
    <p:sldId id="293" r:id="rId13"/>
    <p:sldId id="296" r:id="rId14"/>
    <p:sldId id="310" r:id="rId15"/>
    <p:sldId id="314" r:id="rId16"/>
    <p:sldId id="311" r:id="rId17"/>
    <p:sldId id="312" r:id="rId18"/>
    <p:sldId id="295" r:id="rId19"/>
    <p:sldId id="321" r:id="rId20"/>
    <p:sldId id="322" r:id="rId21"/>
    <p:sldId id="331" r:id="rId22"/>
    <p:sldId id="334" r:id="rId23"/>
    <p:sldId id="317" r:id="rId24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65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304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6956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60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2609" algn="l" defTabSz="45652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39133" algn="l" defTabSz="45652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195655" algn="l" defTabSz="45652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2177" algn="l" defTabSz="45652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8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9" d="100"/>
          <a:sy n="99" d="100"/>
        </p:scale>
        <p:origin x="-1800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3" d="100"/>
        <a:sy n="193" d="100"/>
      </p:scale>
      <p:origin x="0" y="97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5D55F-C9B1-9043-9078-3CC26AB16D86}" type="datetimeFigureOut">
              <a:rPr lang="en-US" smtClean="0"/>
              <a:t>07/05/17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0C2AA-DE28-284C-A499-90E826AA7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37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520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044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566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088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609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133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655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2177" algn="l" defTabSz="4565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75" y="296863"/>
            <a:ext cx="8516938" cy="4927600"/>
          </a:xfrm>
          <a:prstGeom prst="rect">
            <a:avLst/>
          </a:prstGeom>
          <a:solidFill>
            <a:srgbClr val="238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80" tIns="34240" rIns="68480" bIns="342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sz="1300"/>
          </a:p>
        </p:txBody>
      </p:sp>
      <p:sp>
        <p:nvSpPr>
          <p:cNvPr id="3" name="Rectangle 2"/>
          <p:cNvSpPr/>
          <p:nvPr/>
        </p:nvSpPr>
        <p:spPr>
          <a:xfrm>
            <a:off x="4532313" y="731838"/>
            <a:ext cx="4024312" cy="2873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80" tIns="34240" rIns="68480" bIns="342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sz="1300"/>
          </a:p>
        </p:txBody>
      </p:sp>
      <p:sp>
        <p:nvSpPr>
          <p:cNvPr id="4" name="TextBox 3"/>
          <p:cNvSpPr txBox="1"/>
          <p:nvPr/>
        </p:nvSpPr>
        <p:spPr>
          <a:xfrm>
            <a:off x="320675" y="6491289"/>
            <a:ext cx="1416050" cy="221084"/>
          </a:xfrm>
          <a:prstGeom prst="rect">
            <a:avLst/>
          </a:prstGeom>
          <a:noFill/>
        </p:spPr>
        <p:txBody>
          <a:bodyPr lIns="91306" tIns="45652" rIns="91306" bIns="4565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aseline="30000" dirty="0">
                <a:latin typeface="+mn-lt"/>
                <a:ea typeface="+mn-ea"/>
                <a:cs typeface="+mn-cs"/>
              </a:rPr>
              <a:t>©</a:t>
            </a:r>
            <a:r>
              <a:rPr lang="en-US" sz="800" dirty="0">
                <a:latin typeface="+mn-lt"/>
                <a:ea typeface="+mn-ea"/>
                <a:cs typeface="+mn-cs"/>
              </a:rPr>
              <a:t> </a:t>
            </a:r>
            <a:r>
              <a:rPr lang="sv-SE" sz="800" dirty="0">
                <a:latin typeface="+mn-lt"/>
                <a:ea typeface="+mn-ea"/>
                <a:cs typeface="+mn-cs"/>
              </a:rPr>
              <a:t>www.watergovernance.org</a:t>
            </a:r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550" y="5678488"/>
            <a:ext cx="6699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7" y="5526088"/>
            <a:ext cx="2433638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200" y="5468938"/>
            <a:ext cx="47942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9" t="4742" b="19736"/>
          <a:stretch>
            <a:fillRect/>
          </a:stretch>
        </p:blipFill>
        <p:spPr bwMode="auto">
          <a:xfrm>
            <a:off x="4186240" y="5549900"/>
            <a:ext cx="208915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56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675" y="6264279"/>
            <a:ext cx="1377950" cy="338417"/>
          </a:xfrm>
          <a:prstGeom prst="rect">
            <a:avLst/>
          </a:prstGeom>
          <a:noFill/>
        </p:spPr>
        <p:txBody>
          <a:bodyPr lIns="91306" tIns="45652" rIns="91306" bIns="4565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aseline="30000" dirty="0">
                <a:latin typeface="+mn-lt"/>
                <a:ea typeface="+mn-ea"/>
                <a:cs typeface="+mn-cs"/>
              </a:rPr>
              <a:t>©</a:t>
            </a:r>
            <a:r>
              <a:rPr lang="en-US" sz="800" dirty="0">
                <a:latin typeface="+mn-lt"/>
                <a:ea typeface="+mn-ea"/>
                <a:cs typeface="+mn-cs"/>
              </a:rPr>
              <a:t> </a:t>
            </a:r>
            <a:r>
              <a:rPr lang="sv-SE" sz="800" dirty="0">
                <a:latin typeface="+mn-lt"/>
                <a:ea typeface="+mn-ea"/>
                <a:cs typeface="+mn-cs"/>
              </a:rPr>
              <a:t>www.watergovernance.org</a:t>
            </a:r>
          </a:p>
        </p:txBody>
      </p:sp>
      <p:pic>
        <p:nvPicPr>
          <p:cNvPr id="3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350" y="6062663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153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675" y="6264279"/>
            <a:ext cx="1377950" cy="338417"/>
          </a:xfrm>
          <a:prstGeom prst="rect">
            <a:avLst/>
          </a:prstGeom>
          <a:noFill/>
        </p:spPr>
        <p:txBody>
          <a:bodyPr lIns="91306" tIns="45652" rIns="91306" bIns="4565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aseline="30000" dirty="0">
                <a:latin typeface="+mn-lt"/>
                <a:ea typeface="+mn-ea"/>
                <a:cs typeface="+mn-cs"/>
              </a:rPr>
              <a:t>©</a:t>
            </a:r>
            <a:r>
              <a:rPr lang="en-US" sz="800" dirty="0">
                <a:latin typeface="+mn-lt"/>
                <a:ea typeface="+mn-ea"/>
                <a:cs typeface="+mn-cs"/>
              </a:rPr>
              <a:t> </a:t>
            </a:r>
            <a:r>
              <a:rPr lang="sv-SE" sz="800" dirty="0">
                <a:latin typeface="+mn-lt"/>
                <a:ea typeface="+mn-ea"/>
                <a:cs typeface="+mn-cs"/>
              </a:rPr>
              <a:t>www.watergovernance.org</a:t>
            </a:r>
          </a:p>
        </p:txBody>
      </p:sp>
      <p:pic>
        <p:nvPicPr>
          <p:cNvPr id="3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350" y="6062663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828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75" y="296863"/>
            <a:ext cx="8516938" cy="4927600"/>
          </a:xfrm>
          <a:prstGeom prst="rect">
            <a:avLst/>
          </a:prstGeom>
          <a:solidFill>
            <a:srgbClr val="238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80" tIns="34240" rIns="68480" bIns="342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sz="1300"/>
          </a:p>
        </p:txBody>
      </p:sp>
      <p:sp>
        <p:nvSpPr>
          <p:cNvPr id="3" name="TextBox 2"/>
          <p:cNvSpPr txBox="1"/>
          <p:nvPr/>
        </p:nvSpPr>
        <p:spPr>
          <a:xfrm>
            <a:off x="320675" y="6491289"/>
            <a:ext cx="1416050" cy="221084"/>
          </a:xfrm>
          <a:prstGeom prst="rect">
            <a:avLst/>
          </a:prstGeom>
          <a:noFill/>
        </p:spPr>
        <p:txBody>
          <a:bodyPr lIns="91306" tIns="45652" rIns="91306" bIns="4565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aseline="30000" dirty="0">
                <a:latin typeface="+mn-lt"/>
                <a:ea typeface="+mn-ea"/>
                <a:cs typeface="+mn-cs"/>
              </a:rPr>
              <a:t>©</a:t>
            </a:r>
            <a:r>
              <a:rPr lang="en-US" sz="800" dirty="0">
                <a:latin typeface="+mn-lt"/>
                <a:ea typeface="+mn-ea"/>
                <a:cs typeface="+mn-cs"/>
              </a:rPr>
              <a:t> </a:t>
            </a:r>
            <a:r>
              <a:rPr lang="sv-SE" sz="800" dirty="0">
                <a:latin typeface="+mn-lt"/>
                <a:ea typeface="+mn-ea"/>
                <a:cs typeface="+mn-cs"/>
              </a:rPr>
              <a:t>www.watergovernance.org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32313" y="731838"/>
            <a:ext cx="4024312" cy="2873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80" tIns="34240" rIns="68480" bIns="342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sz="1300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550" y="5678488"/>
            <a:ext cx="6699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7" y="5526088"/>
            <a:ext cx="2433638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200" y="5468938"/>
            <a:ext cx="47942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744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0"/>
          </a:xfrm>
          <a:prstGeom prst="rect">
            <a:avLst/>
          </a:prstGeom>
        </p:spPr>
        <p:txBody>
          <a:bodyPr lIns="87048" tIns="43522" rIns="87048" bIns="43522"/>
          <a:lstStyle>
            <a:lvl1pPr>
              <a:defRPr sz="32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16"/>
            <a:ext cx="8229600" cy="4607121"/>
          </a:xfrm>
          <a:prstGeom prst="rect">
            <a:avLst/>
          </a:prstGeom>
        </p:spPr>
        <p:txBody>
          <a:bodyPr lIns="87048" tIns="43522" rIns="87048" bIns="43522"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5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ta-IN" dirty="0" smtClean="0"/>
              <a:t>Click to edit Master text styles</a:t>
            </a:r>
          </a:p>
          <a:p>
            <a:pPr lvl="1"/>
            <a:r>
              <a:rPr lang="ta-IN" dirty="0" smtClean="0"/>
              <a:t>Second level</a:t>
            </a:r>
          </a:p>
          <a:p>
            <a:pPr lvl="2"/>
            <a:r>
              <a:rPr lang="ta-IN" dirty="0" smtClean="0"/>
              <a:t>Third level</a:t>
            </a:r>
          </a:p>
          <a:p>
            <a:pPr lvl="3"/>
            <a:r>
              <a:rPr lang="ta-IN" dirty="0" smtClean="0"/>
              <a:t>Fourth level</a:t>
            </a:r>
          </a:p>
          <a:p>
            <a:pPr lvl="4"/>
            <a:r>
              <a:rPr lang="ta-IN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lIns="87048" tIns="43522" rIns="87048" bIns="43522"/>
          <a:lstStyle/>
          <a:p>
            <a:fld id="{065D8314-3031-4C06-8A0F-DA76BC87E4EF}" type="datetime1">
              <a:rPr lang="en-US" smtClean="0"/>
              <a:pPr/>
              <a:t>07/05/17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3" y="6356353"/>
            <a:ext cx="2895600" cy="365125"/>
          </a:xfrm>
          <a:prstGeom prst="rect">
            <a:avLst/>
          </a:prstGeom>
        </p:spPr>
        <p:txBody>
          <a:bodyPr lIns="87048" tIns="43522" rIns="87048" bIns="43522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87048" tIns="43522" rIns="87048" bIns="43522"/>
          <a:lstStyle/>
          <a:p>
            <a:fld id="{3AD2871C-5A1F-7E48-958E-1420BDA97A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7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126-8048-428A-A75F-C5A7D4E8868B}" type="datetimeFigureOut">
              <a:rPr lang="en-US" smtClean="0"/>
              <a:pPr/>
              <a:t>07/05/17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9D4E-0A5B-4403-8354-CF87DC9020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9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306" tIns="45652" rIns="91306" bIns="45652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C236FD4-594B-E94B-9044-3EC5A3F4E5E3}" type="datetimeFigureOut">
              <a:rPr lang="en-US"/>
              <a:pPr>
                <a:defRPr/>
              </a:pPr>
              <a:t>07/05/17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3" y="6356351"/>
            <a:ext cx="3086100" cy="365125"/>
          </a:xfrm>
          <a:prstGeom prst="rect">
            <a:avLst/>
          </a:prstGeom>
        </p:spPr>
        <p:txBody>
          <a:bodyPr vert="horz" lIns="91306" tIns="45652" rIns="91306" bIns="45652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306" tIns="45652" rIns="91306" bIns="45652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79D807B-3838-4B4C-90E9-2C533FA37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0" r:id="rId3"/>
    <p:sldLayoutId id="2147483681" r:id="rId4"/>
    <p:sldLayoutId id="2147483682" r:id="rId5"/>
    <p:sldLayoutId id="2147483683" r:id="rId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5pPr>
      <a:lvl6pPr marL="45652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6pPr>
      <a:lvl7pPr marL="91304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7pPr>
      <a:lvl8pPr marL="1369566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8pPr>
      <a:lvl9pPr marL="1826088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9pPr>
    </p:titleStyle>
    <p:bodyStyle>
      <a:lvl1pPr marL="228258" indent="-228258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84781" indent="-228258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1306" indent="-228258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7826" indent="-228258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4350" indent="-228258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0871" indent="-228258" algn="l" defTabSz="9130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394" indent="-228258" algn="l" defTabSz="9130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3916" indent="-228258" algn="l" defTabSz="9130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439" indent="-228258" algn="l" defTabSz="9130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20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044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566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088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609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133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655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177" algn="l" defTabSz="9130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file://localhost/Users/dzaferovic/Desktop/UNDP%20Tarrif%20methodology/Phase%203/SOG/bcs%20GOAL%20WASH%20letak%20vijecnici%2022-03-2017.pdf" TargetMode="External"/><Relationship Id="rId3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02" t="482" b="18970"/>
          <a:stretch>
            <a:fillRect/>
          </a:stretch>
        </p:blipFill>
        <p:spPr bwMode="auto">
          <a:xfrm>
            <a:off x="3846515" y="5519742"/>
            <a:ext cx="20923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22128" y="607309"/>
            <a:ext cx="3996450" cy="3108406"/>
          </a:xfrm>
          <a:prstGeom prst="rect">
            <a:avLst/>
          </a:prstGeom>
          <a:noFill/>
        </p:spPr>
        <p:txBody>
          <a:bodyPr wrap="square" lIns="91306" tIns="45652" rIns="91306" bIns="45652" rtlCol="0">
            <a:spAutoFit/>
          </a:bodyPr>
          <a:lstStyle/>
          <a:p>
            <a:r>
              <a:rPr lang="en-US" sz="2800" b="1" dirty="0">
                <a:latin typeface="Calibri"/>
                <a:cs typeface="Calibri"/>
              </a:rPr>
              <a:t>REGULATORNI OKVIR ZA ODREĐIVANJE</a:t>
            </a:r>
            <a:endParaRPr lang="en-US" sz="2800" dirty="0">
              <a:latin typeface="Calibri"/>
              <a:cs typeface="Calibri"/>
            </a:endParaRPr>
          </a:p>
          <a:p>
            <a:r>
              <a:rPr lang="en-US" sz="2800" b="1" dirty="0">
                <a:latin typeface="Calibri"/>
                <a:cs typeface="Calibri"/>
              </a:rPr>
              <a:t>CIJENA USLUGA  </a:t>
            </a:r>
            <a:r>
              <a:rPr lang="en-US" sz="2800" b="1" dirty="0" smtClean="0">
                <a:latin typeface="Calibri"/>
                <a:cs typeface="Calibri"/>
              </a:rPr>
              <a:t>VODOSNABDIJEVANJA</a:t>
            </a:r>
            <a:r>
              <a:rPr lang="ta-IN" sz="2800" b="1" dirty="0" smtClean="0">
                <a:latin typeface="Calibri"/>
                <a:cs typeface="Calibri"/>
              </a:rPr>
              <a:t>/VODOOPSKRBE</a:t>
            </a:r>
            <a:r>
              <a:rPr lang="en-US" sz="2800" b="1" dirty="0" smtClean="0">
                <a:latin typeface="Calibri"/>
                <a:cs typeface="Calibri"/>
              </a:rPr>
              <a:t> </a:t>
            </a:r>
            <a:r>
              <a:rPr lang="en-US" sz="2800" b="1" dirty="0">
                <a:latin typeface="Calibri"/>
                <a:cs typeface="Calibri"/>
              </a:rPr>
              <a:t>  I KANALIZACIJE U BOSNI I HERCEGOVINI</a:t>
            </a: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48"/>
            <a:ext cx="8229600" cy="946097"/>
          </a:xfrm>
          <a:prstGeom prst="rect">
            <a:avLst/>
          </a:prstGeom>
        </p:spPr>
        <p:txBody>
          <a:bodyPr lIns="91339" tIns="45668" rIns="91339" bIns="45668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7032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406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109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8122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bs-Latn-BA" b="1" dirty="0" smtClean="0">
                <a:solidFill>
                  <a:srgbClr val="000000"/>
                </a:solidFill>
                <a:latin typeface="Calibri"/>
                <a:cs typeface="Calibri"/>
              </a:rPr>
              <a:t>NAČIN ZADOVOLJENJA</a:t>
            </a:r>
            <a:r>
              <a:rPr lang="ta-IN" b="1" dirty="0" smtClean="0">
                <a:solidFill>
                  <a:srgbClr val="000000"/>
                </a:solidFill>
                <a:latin typeface="Calibri"/>
                <a:cs typeface="Calibri"/>
              </a:rPr>
              <a:t> PRINCIPA</a:t>
            </a:r>
            <a:endParaRPr lang="bs-Latn-BA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52107" y="1236879"/>
            <a:ext cx="8854727" cy="5362011"/>
          </a:xfrm>
          <a:prstGeom prst="rect">
            <a:avLst/>
          </a:prstGeom>
        </p:spPr>
        <p:txBody>
          <a:bodyPr lIns="91339" tIns="45668" rIns="91339" bIns="45668"/>
          <a:lstStyle>
            <a:lvl1pPr marL="228514" indent="-228514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545" indent="-22851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2577" indent="-22851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9606" indent="-22851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6637" indent="-22851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3667" indent="-228514" algn="l" defTabSz="91406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698" indent="-228514" algn="l" defTabSz="91406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728" indent="-228514" algn="l" defTabSz="91406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759" indent="-228514" algn="l" defTabSz="91406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hr-BA" sz="2300" b="1" i="1" u="sng" dirty="0">
                <a:solidFill>
                  <a:srgbClr val="000000"/>
                </a:solidFill>
              </a:rPr>
              <a:t>Princip korisnik plaća </a:t>
            </a:r>
            <a:r>
              <a:rPr lang="hr-BA" sz="2300" b="1" i="1" dirty="0">
                <a:solidFill>
                  <a:srgbClr val="000000"/>
                </a:solidFill>
              </a:rPr>
              <a:t> - </a:t>
            </a:r>
            <a:r>
              <a:rPr lang="ta-IN" sz="2300" dirty="0" smtClean="0">
                <a:solidFill>
                  <a:srgbClr val="000000"/>
                </a:solidFill>
                <a:latin typeface="Calibri"/>
                <a:cs typeface="Calibri"/>
              </a:rPr>
              <a:t>ista </a:t>
            </a:r>
            <a:r>
              <a:rPr lang="hr-BA" sz="2300" dirty="0" smtClean="0">
                <a:solidFill>
                  <a:srgbClr val="000000"/>
                </a:solidFill>
                <a:latin typeface="Calibri"/>
                <a:cs typeface="Calibri"/>
              </a:rPr>
              <a:t>cijena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vode za sve kategorije </a:t>
            </a:r>
            <a:r>
              <a:rPr lang="hr-BA" sz="2300" dirty="0" smtClean="0">
                <a:solidFill>
                  <a:srgbClr val="000000"/>
                </a:solidFill>
                <a:latin typeface="Calibri"/>
                <a:cs typeface="Calibri"/>
              </a:rPr>
              <a:t>potrošača</a:t>
            </a:r>
            <a:r>
              <a:rPr lang="ta-IN" sz="2300" dirty="0" smtClean="0">
                <a:solidFill>
                  <a:srgbClr val="000000"/>
                </a:solidFill>
                <a:latin typeface="Calibri"/>
                <a:cs typeface="Calibri"/>
              </a:rPr>
              <a:t> koji uzrokuju iste troškove</a:t>
            </a:r>
            <a:r>
              <a:rPr lang="hr-BA" sz="23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a-IN" sz="2300" dirty="0" smtClean="0">
                <a:solidFill>
                  <a:srgbClr val="000000"/>
                </a:solidFill>
                <a:latin typeface="Calibri"/>
                <a:cs typeface="Calibri"/>
              </a:rPr>
              <a:t>(</a:t>
            </a:r>
            <a:r>
              <a:rPr lang="ta-IN" sz="2300" i="1" dirty="0" smtClean="0">
                <a:solidFill>
                  <a:srgbClr val="000000"/>
                </a:solidFill>
                <a:latin typeface="Calibri"/>
                <a:cs typeface="Calibri"/>
              </a:rPr>
              <a:t>eventualni izuzetak minimalna potrošnja za građanstvo sa nižom cijenom</a:t>
            </a:r>
            <a:r>
              <a:rPr lang="hr-BA" sz="2300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hr-BA" sz="2300" dirty="0">
                <a:solidFill>
                  <a:srgbClr val="000000"/>
                </a:solidFill>
                <a:cs typeface="Calibri"/>
              </a:rPr>
              <a:t>, </a:t>
            </a:r>
            <a:r>
              <a:rPr lang="hr-BA" sz="2300" dirty="0" smtClean="0">
                <a:solidFill>
                  <a:srgbClr val="000000"/>
                </a:solidFill>
                <a:cs typeface="Calibri"/>
              </a:rPr>
              <a:t>prelazni period</a:t>
            </a:r>
            <a:endParaRPr lang="hr-BA" sz="23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spcAft>
                <a:spcPts val="2400"/>
              </a:spcAft>
            </a:pPr>
            <a:r>
              <a:rPr lang="hr-BA" sz="2300" b="1" i="1" u="sng" dirty="0">
                <a:solidFill>
                  <a:srgbClr val="000000"/>
                </a:solidFill>
              </a:rPr>
              <a:t>Princip pravičnosti i jednakosti </a:t>
            </a:r>
            <a:r>
              <a:rPr lang="hr-BA" sz="2300" b="1" i="1" dirty="0">
                <a:solidFill>
                  <a:srgbClr val="000000"/>
                </a:solidFill>
              </a:rPr>
              <a:t>- </a:t>
            </a:r>
            <a:r>
              <a:rPr lang="hr-BA" sz="2300" dirty="0">
                <a:solidFill>
                  <a:srgbClr val="000000"/>
                </a:solidFill>
              </a:rPr>
              <a:t>obaveza lokalne zajednice da svim stanovnicima osigura vodu i pod jednakim uvjetima</a:t>
            </a:r>
          </a:p>
          <a:p>
            <a:pPr>
              <a:spcAft>
                <a:spcPts val="2400"/>
              </a:spcAft>
            </a:pPr>
            <a:r>
              <a:rPr lang="hr-BA" sz="2300" b="1" i="1" u="sng" dirty="0">
                <a:solidFill>
                  <a:srgbClr val="000000"/>
                </a:solidFill>
              </a:rPr>
              <a:t>Princip priuštivosti (affordability)</a:t>
            </a:r>
            <a:r>
              <a:rPr lang="hr-BA" sz="2300" b="1" i="1" dirty="0">
                <a:solidFill>
                  <a:srgbClr val="000000"/>
                </a:solidFill>
              </a:rPr>
              <a:t> </a:t>
            </a:r>
            <a:r>
              <a:rPr lang="hr-BA" sz="2300" dirty="0">
                <a:solidFill>
                  <a:srgbClr val="000000"/>
                </a:solidFill>
              </a:rPr>
              <a:t>–račun po osobi 1.5-2% BND (ili </a:t>
            </a:r>
            <a:r>
              <a:rPr lang="hr-BA" sz="2300" b="1" dirty="0">
                <a:solidFill>
                  <a:srgbClr val="000000"/>
                </a:solidFill>
              </a:rPr>
              <a:t>4% ukupnih mjesečnih prihoda za obitelj/porodicu</a:t>
            </a:r>
            <a:r>
              <a:rPr lang="hr-BA" sz="2300" dirty="0">
                <a:solidFill>
                  <a:srgbClr val="000000"/>
                </a:solidFill>
              </a:rPr>
              <a:t>), uz subvencioniranje po registriranoj (soc. ugroženoj) osobi do 3 m</a:t>
            </a:r>
            <a:r>
              <a:rPr lang="hr-BA" sz="2300" baseline="30000" dirty="0">
                <a:solidFill>
                  <a:srgbClr val="000000"/>
                </a:solidFill>
              </a:rPr>
              <a:t>3</a:t>
            </a:r>
            <a:r>
              <a:rPr lang="hr-BA" sz="2300" dirty="0">
                <a:solidFill>
                  <a:srgbClr val="000000"/>
                </a:solidFill>
              </a:rPr>
              <a:t> mjesečno  </a:t>
            </a:r>
          </a:p>
          <a:p>
            <a:pPr>
              <a:spcAft>
                <a:spcPts val="2400"/>
              </a:spcAft>
            </a:pPr>
            <a:r>
              <a:rPr lang="bs-Latn-BA" sz="2300" b="1" i="1" u="sng" dirty="0">
                <a:solidFill>
                  <a:srgbClr val="000000"/>
                </a:solidFill>
              </a:rPr>
              <a:t>Princip očuvanja prirodnih resursa</a:t>
            </a:r>
            <a:r>
              <a:rPr lang="bs-Latn-BA" sz="2300" dirty="0">
                <a:solidFill>
                  <a:srgbClr val="000000"/>
                </a:solidFill>
              </a:rPr>
              <a:t> – </a:t>
            </a:r>
            <a:r>
              <a:rPr lang="hr-BA" sz="2300" dirty="0">
                <a:solidFill>
                  <a:srgbClr val="000000"/>
                </a:solidFill>
              </a:rPr>
              <a:t>naknade, rastuće blok tarife  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339" tIns="45668" rIns="91339" bIns="45668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032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06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09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122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5151" algn="l" defTabSz="457032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2183" algn="l" defTabSz="457032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9213" algn="l" defTabSz="457032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6244" algn="l" defTabSz="457032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51"/>
            <a:ext cx="8229600" cy="818663"/>
          </a:xfrm>
          <a:prstGeom prst="rect">
            <a:avLst/>
          </a:prstGeom>
        </p:spPr>
        <p:txBody>
          <a:bodyPr lIns="91328" tIns="45662" rIns="91328" bIns="45662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70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41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126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834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ta-IN" sz="4000" b="1" dirty="0">
                <a:solidFill>
                  <a:srgbClr val="000000"/>
                </a:solidFill>
                <a:latin typeface="Calibri"/>
                <a:cs typeface="Calibri"/>
              </a:rPr>
              <a:t>PUNO POKRIVANJE </a:t>
            </a:r>
            <a:r>
              <a:rPr lang="bs-Latn-BA" sz="4000" b="1" dirty="0">
                <a:solidFill>
                  <a:srgbClr val="000000"/>
                </a:solidFill>
                <a:latin typeface="Calibri"/>
                <a:cs typeface="Calibri"/>
              </a:rPr>
              <a:t>TROŠKOVA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086556"/>
            <a:ext cx="8229600" cy="5334000"/>
          </a:xfrm>
          <a:prstGeom prst="rect">
            <a:avLst/>
          </a:prstGeom>
        </p:spPr>
        <p:txBody>
          <a:bodyPr lIns="91328" tIns="45662" rIns="91328" bIns="45662"/>
          <a:lstStyle>
            <a:lvl1pPr marL="228543" indent="-228543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630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2718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9804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6892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3978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065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152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239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Puno pokrivanje troškova </a:t>
            </a:r>
            <a:r>
              <a:rPr lang="ta-IN" sz="2200" dirty="0">
                <a:solidFill>
                  <a:srgbClr val="000000"/>
                </a:solidFill>
                <a:latin typeface="Calibri"/>
                <a:cs typeface="Calibri"/>
              </a:rPr>
              <a:t>svakako </a:t>
            </a:r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uključuje:</a:t>
            </a:r>
            <a:endParaRPr lang="bs-Latn-BA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Operativne troškove nastale vođenjem poslovnih aktivnosti (radne snage, energije, tekućeg održavanja, hemikalija i sl.) </a:t>
            </a:r>
            <a:endParaRPr lang="bs-Latn-BA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200" b="1" dirty="0">
                <a:solidFill>
                  <a:srgbClr val="3366FF"/>
                </a:solidFill>
                <a:latin typeface="Calibri"/>
                <a:cs typeface="Calibri"/>
              </a:rPr>
              <a:t>Troškove amortizacije (troškove investicijskog održavanja)</a:t>
            </a:r>
            <a:endParaRPr lang="bs-Latn-BA" sz="2200" b="1" dirty="0">
              <a:solidFill>
                <a:srgbClr val="3366FF"/>
              </a:solidFill>
              <a:latin typeface="Calibri"/>
              <a:cs typeface="Calibri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Troškove ulaganja, investicije plaćene iz vlastitih sredstava</a:t>
            </a:r>
            <a:endParaRPr lang="ta-IN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a-IN" sz="2200" dirty="0">
                <a:solidFill>
                  <a:srgbClr val="000000"/>
                </a:solidFill>
                <a:latin typeface="Calibri"/>
                <a:cs typeface="Calibri"/>
              </a:rPr>
              <a:t>   a uobičajeno i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Troškove </a:t>
            </a:r>
            <a:r>
              <a:rPr lang="hr-BA" sz="2200" dirty="0" smtClean="0">
                <a:solidFill>
                  <a:srgbClr val="000000"/>
                </a:solidFill>
                <a:latin typeface="Calibri"/>
                <a:cs typeface="Calibri"/>
              </a:rPr>
              <a:t>finan</a:t>
            </a:r>
            <a:r>
              <a:rPr lang="ta-IN" sz="2200" dirty="0" smtClean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lang="hr-BA" sz="2200" dirty="0" smtClean="0">
                <a:solidFill>
                  <a:srgbClr val="000000"/>
                </a:solidFill>
                <a:latin typeface="Calibri"/>
                <a:cs typeface="Calibri"/>
              </a:rPr>
              <a:t>iranja</a:t>
            </a:r>
            <a:endParaRPr lang="ta-IN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a-IN" sz="2200" dirty="0">
                <a:solidFill>
                  <a:srgbClr val="000000"/>
                </a:solidFill>
                <a:latin typeface="Calibri"/>
                <a:cs typeface="Calibri"/>
              </a:rPr>
              <a:t>N</a:t>
            </a:r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eodgovarajuće knjiženje troškova i prihoda, najčešće na poziciji poduzeća, umjesto na troškovnom centru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a-IN" sz="2200" b="1" dirty="0">
                <a:solidFill>
                  <a:srgbClr val="000000"/>
                </a:solidFill>
                <a:latin typeface="Calibri"/>
                <a:cs typeface="Calibri"/>
              </a:rPr>
              <a:t>R</a:t>
            </a:r>
            <a:r>
              <a:rPr lang="hr-BA" sz="2200" b="1" dirty="0">
                <a:solidFill>
                  <a:srgbClr val="000000"/>
                </a:solidFill>
                <a:latin typeface="Calibri"/>
                <a:cs typeface="Calibri"/>
              </a:rPr>
              <a:t>azdvojiti troškovne centre vodovod i kanalizacija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a-IN" sz="2200" dirty="0">
                <a:solidFill>
                  <a:srgbClr val="000000"/>
                </a:solidFill>
                <a:latin typeface="Calibri"/>
                <a:cs typeface="Calibri"/>
              </a:rPr>
              <a:t>K</a:t>
            </a:r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njižiti zasebno (indirektne) troškove zajedničkih službi, pa ih rasporediti prema odabranom ključu</a:t>
            </a:r>
          </a:p>
          <a:p>
            <a:pPr lvl="1"/>
            <a:endParaRPr lang="ta-IN" sz="23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328" tIns="45662" rIns="91328" bIns="45662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08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26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34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5434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2522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9609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6696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80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41"/>
            <a:ext cx="8229600" cy="1143000"/>
          </a:xfrm>
          <a:prstGeom prst="rect">
            <a:avLst/>
          </a:prstGeom>
        </p:spPr>
        <p:txBody>
          <a:bodyPr lIns="91350" tIns="45674" rIns="91350" bIns="45674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97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94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092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7896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bs-Latn-BA" sz="2800" b="1" dirty="0">
                <a:solidFill>
                  <a:srgbClr val="000000"/>
                </a:solidFill>
                <a:latin typeface="Calibri"/>
                <a:cs typeface="Calibri"/>
              </a:rPr>
              <a:t>POTREBNO PRILAGOĐAVANJE KNJIŽENJA I OMOGUĆAVANJE ADEKVATNOG IZVJEŠTAVANJA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274074"/>
            <a:ext cx="8229600" cy="5257796"/>
          </a:xfrm>
          <a:prstGeom prst="rect">
            <a:avLst/>
          </a:prstGeom>
        </p:spPr>
        <p:txBody>
          <a:bodyPr lIns="91350" tIns="45674" rIns="91350" bIns="45674"/>
          <a:lstStyle>
            <a:lvl1pPr marL="228486" indent="-228486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460" indent="-228486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2436" indent="-228486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9409" indent="-228486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6382" indent="-228486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3356" indent="-228486" algn="l" defTabSz="91394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31" indent="-228486" algn="l" defTabSz="91394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04" indent="-228486" algn="l" defTabSz="91394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279" indent="-228486" algn="l" defTabSz="91394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neophodno 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defini</a:t>
            </a:r>
            <a:r>
              <a:rPr lang="ta-IN" sz="2500" dirty="0" smtClean="0">
                <a:solidFill>
                  <a:srgbClr val="000000"/>
                </a:solidFill>
                <a:latin typeface="Calibri"/>
                <a:cs typeface="Calibri"/>
              </a:rPr>
              <a:t>r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anje </a:t>
            </a: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razdvojenih  troškovnih 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centara</a:t>
            </a:r>
            <a:r>
              <a:rPr lang="ta-IN" sz="2500" dirty="0" smtClean="0">
                <a:solidFill>
                  <a:srgbClr val="000000"/>
                </a:solidFill>
                <a:latin typeface="Calibri"/>
                <a:cs typeface="Calibri"/>
              </a:rPr>
              <a:t>, svakako </a:t>
            </a:r>
            <a:r>
              <a:rPr lang="hr-BA" sz="2500" b="1" dirty="0" smtClean="0">
                <a:solidFill>
                  <a:srgbClr val="000000"/>
                </a:solidFill>
                <a:latin typeface="Calibri"/>
                <a:cs typeface="Calibri"/>
              </a:rPr>
              <a:t>razdvojeno </a:t>
            </a:r>
            <a:r>
              <a:rPr lang="hr-BA" sz="2500" b="1" dirty="0">
                <a:solidFill>
                  <a:srgbClr val="000000"/>
                </a:solidFill>
                <a:latin typeface="Calibri"/>
                <a:cs typeface="Calibri"/>
              </a:rPr>
              <a:t>knjiženje troškova i prihoda usluga </a:t>
            </a:r>
            <a:r>
              <a:rPr lang="hr-BA" sz="2500" b="1" dirty="0" smtClean="0">
                <a:solidFill>
                  <a:srgbClr val="000000"/>
                </a:solidFill>
                <a:latin typeface="Calibri"/>
                <a:cs typeface="Calibri"/>
              </a:rPr>
              <a:t>vodo</a:t>
            </a:r>
            <a:r>
              <a:rPr lang="ta-IN" sz="2500" b="1" dirty="0" smtClean="0">
                <a:solidFill>
                  <a:srgbClr val="000000"/>
                </a:solidFill>
                <a:latin typeface="Calibri"/>
                <a:cs typeface="Calibri"/>
              </a:rPr>
              <a:t>opskrbe</a:t>
            </a:r>
            <a:r>
              <a:rPr lang="hr-BA" sz="2500" b="1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hr-BA" sz="2500" b="1" dirty="0">
                <a:solidFill>
                  <a:srgbClr val="000000"/>
                </a:solidFill>
                <a:latin typeface="Calibri"/>
                <a:cs typeface="Calibri"/>
              </a:rPr>
              <a:t>od usluga kanalizacije</a:t>
            </a:r>
          </a:p>
          <a:p>
            <a:pPr>
              <a:spcAft>
                <a:spcPts val="1200"/>
              </a:spcAft>
            </a:pP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omogućiti izvještavanje o troškovima i prihodima i po poslovnim jedinicama, uz zbirno izvještavanje za poduzeće</a:t>
            </a:r>
          </a:p>
          <a:p>
            <a:pPr>
              <a:spcAft>
                <a:spcPts val="1200"/>
              </a:spcAft>
            </a:pP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sve direktne troškove knjižiti isključivo na 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defini</a:t>
            </a:r>
            <a:r>
              <a:rPr lang="ta-IN" sz="2500" dirty="0" smtClean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ane </a:t>
            </a: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troškovne centre, po mogućnosti na što 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niž</a:t>
            </a:r>
            <a:r>
              <a:rPr lang="ta-IN" sz="2500" dirty="0" smtClean="0">
                <a:solidFill>
                  <a:srgbClr val="000000"/>
                </a:solidFill>
                <a:latin typeface="Calibri"/>
                <a:cs typeface="Calibri"/>
              </a:rPr>
              <a:t>oj razini </a:t>
            </a:r>
            <a:endParaRPr lang="hr-BA" sz="25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sve indirektne troškove rasporediti prema ključu koji se donosi uz 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lang="ta-IN" sz="2500" dirty="0" smtClean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glasnost </a:t>
            </a: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svih poslovnih jedinica</a:t>
            </a:r>
          </a:p>
          <a:p>
            <a:pPr>
              <a:spcAft>
                <a:spcPts val="1200"/>
              </a:spcAft>
            </a:pP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stalnu imovinu evidentirati prema troškovnim </a:t>
            </a:r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centrima</a:t>
            </a:r>
            <a:endParaRPr lang="hr-BA" sz="25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350" tIns="45674" rIns="91350" bIns="45674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97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94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092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789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4869" algn="l" defTabSz="456975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1844" algn="l" defTabSz="456975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8817" algn="l" defTabSz="456975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5792" algn="l" defTabSz="456975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61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57396"/>
            <a:ext cx="8229600" cy="4968771"/>
          </a:xfrm>
          <a:prstGeom prst="rect">
            <a:avLst/>
          </a:prstGeom>
        </p:spPr>
        <p:txBody>
          <a:bodyPr lIns="91328" tIns="45662" rIns="91328" bIns="45662"/>
          <a:lstStyle>
            <a:lvl1pPr marL="228543" indent="-228543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630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2718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9804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6892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3978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065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152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239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a-IN" sz="2600" b="1" dirty="0">
                <a:solidFill>
                  <a:srgbClr val="3366FF"/>
                </a:solidFill>
                <a:latin typeface="Calibri"/>
                <a:cs typeface="Calibri"/>
              </a:rPr>
              <a:t>K</a:t>
            </a:r>
            <a:r>
              <a:rPr lang="hr-BA" sz="2600" b="1" dirty="0">
                <a:solidFill>
                  <a:srgbClr val="3366FF"/>
                </a:solidFill>
                <a:latin typeface="Calibri"/>
                <a:cs typeface="Calibri"/>
              </a:rPr>
              <a:t>ritič</a:t>
            </a:r>
            <a:r>
              <a:rPr lang="ta-IN" sz="2600" b="1" dirty="0">
                <a:solidFill>
                  <a:srgbClr val="3366FF"/>
                </a:solidFill>
                <a:latin typeface="Calibri"/>
                <a:cs typeface="Calibri"/>
              </a:rPr>
              <a:t>a</a:t>
            </a:r>
            <a:r>
              <a:rPr lang="hr-BA" sz="2600" b="1" dirty="0">
                <a:solidFill>
                  <a:srgbClr val="3366FF"/>
                </a:solidFill>
                <a:latin typeface="Calibri"/>
                <a:cs typeface="Calibri"/>
              </a:rPr>
              <a:t>n za postizanje strateških ciljeva metodologije</a:t>
            </a:r>
            <a:r>
              <a:rPr lang="hr-BA" sz="2600" dirty="0">
                <a:solidFill>
                  <a:srgbClr val="000000"/>
                </a:solidFill>
                <a:latin typeface="Calibri"/>
                <a:cs typeface="Calibri"/>
              </a:rPr>
              <a:t>!!</a:t>
            </a:r>
          </a:p>
          <a:p>
            <a:r>
              <a:rPr lang="ta-IN" sz="2600" dirty="0">
                <a:solidFill>
                  <a:srgbClr val="000000"/>
                </a:solidFill>
                <a:latin typeface="Calibri"/>
                <a:cs typeface="Calibri"/>
              </a:rPr>
              <a:t>Potrebno odrediti koji su troškovi (stvarno nastali) opravdani, i do kada</a:t>
            </a:r>
          </a:p>
          <a:p>
            <a:r>
              <a:rPr lang="ta-IN" sz="2600" dirty="0">
                <a:solidFill>
                  <a:srgbClr val="000000"/>
                </a:solidFill>
                <a:latin typeface="Calibri"/>
                <a:cs typeface="Calibri"/>
              </a:rPr>
              <a:t>Npr. da li je trošak električne energije utrošene za crpljenje vode i pumpanje kroz sistem u cijelosti opravdan ako su gubici 50% ili više, i to već duži niz godina?</a:t>
            </a:r>
          </a:p>
          <a:p>
            <a:r>
              <a:rPr lang="ta-IN" sz="2600" dirty="0">
                <a:solidFill>
                  <a:srgbClr val="000000"/>
                </a:solidFill>
                <a:latin typeface="Calibri"/>
                <a:cs typeface="Calibri"/>
              </a:rPr>
              <a:t>Da li je trošak zaposlenika u cijelosti opravdan ako je prosječan broj zaposlenih u odnosu na broj potrošača višestruko veći nego u vodovodima koji su prepoznati po efikasnosti?</a:t>
            </a:r>
          </a:p>
          <a:p>
            <a:r>
              <a:rPr lang="ta-IN" sz="2600" dirty="0">
                <a:solidFill>
                  <a:srgbClr val="000000"/>
                </a:solidFill>
                <a:latin typeface="Calibri"/>
                <a:cs typeface="Calibri"/>
              </a:rPr>
              <a:t>Koji su to </a:t>
            </a:r>
            <a:r>
              <a:rPr lang="ta-IN" sz="2600" dirty="0" smtClean="0">
                <a:solidFill>
                  <a:srgbClr val="000000"/>
                </a:solidFill>
                <a:latin typeface="Calibri"/>
                <a:cs typeface="Calibri"/>
              </a:rPr>
              <a:t>indikatori uspješnosti </a:t>
            </a:r>
            <a:r>
              <a:rPr lang="ta-IN" sz="2600" dirty="0">
                <a:solidFill>
                  <a:srgbClr val="000000"/>
                </a:solidFill>
                <a:latin typeface="Calibri"/>
                <a:cs typeface="Calibri"/>
              </a:rPr>
              <a:t>rada jednog </a:t>
            </a:r>
            <a:r>
              <a:rPr lang="ta-IN" sz="2600" dirty="0" smtClean="0">
                <a:solidFill>
                  <a:srgbClr val="000000"/>
                </a:solidFill>
                <a:latin typeface="Calibri"/>
                <a:cs typeface="Calibri"/>
              </a:rPr>
              <a:t>vodovodnog </a:t>
            </a:r>
            <a:r>
              <a:rPr lang="ta-IN" sz="2600" dirty="0">
                <a:solidFill>
                  <a:srgbClr val="000000"/>
                </a:solidFill>
                <a:latin typeface="Calibri"/>
                <a:cs typeface="Calibri"/>
              </a:rPr>
              <a:t>poduzeća</a:t>
            </a:r>
            <a:r>
              <a:rPr lang="ta-IN" sz="2600" dirty="0" smtClean="0">
                <a:solidFill>
                  <a:srgbClr val="000000"/>
                </a:solidFill>
                <a:latin typeface="Calibri"/>
                <a:cs typeface="Calibri"/>
              </a:rPr>
              <a:t>?</a:t>
            </a:r>
            <a:endParaRPr lang="bs-Latn-BA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328" tIns="45662" rIns="91328" bIns="45662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08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26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34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5434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2522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9609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6696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43339" y="338696"/>
            <a:ext cx="8229600" cy="754611"/>
          </a:xfrm>
          <a:prstGeom prst="rect">
            <a:avLst/>
          </a:prstGeom>
        </p:spPr>
        <p:txBody>
          <a:bodyPr lIns="91328" tIns="45662" rIns="91328" bIns="45662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70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41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126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834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bs-Latn-BA" sz="4200" b="1" dirty="0">
                <a:solidFill>
                  <a:srgbClr val="000000"/>
                </a:solidFill>
              </a:rPr>
              <a:t>PRINCIP EKONOMSKE EFIKASNOSTI</a:t>
            </a:r>
            <a:endParaRPr lang="hr-BA" sz="4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367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86293"/>
            <a:ext cx="8229600" cy="940142"/>
          </a:xfrm>
          <a:prstGeom prst="rect">
            <a:avLst/>
          </a:prstGeom>
        </p:spPr>
        <p:txBody>
          <a:bodyPr lIns="91406" tIns="45703" rIns="91406" bIns="45703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69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38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00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766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hr-BA" sz="3200" b="1" dirty="0">
                <a:solidFill>
                  <a:srgbClr val="000000"/>
                </a:solidFill>
              </a:rPr>
              <a:t>KLJUČNI INDIKATORI ZA POSLOVANJE VODOVODNIH PODUZEĆA I CILJNE VRIJEDNOSTI</a:t>
            </a:r>
            <a:endParaRPr lang="bs-Latn-BA" sz="3200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1863" y="1425221"/>
            <a:ext cx="8932138" cy="5040387"/>
          </a:xfrm>
          <a:prstGeom prst="rect">
            <a:avLst/>
          </a:prstGeom>
        </p:spPr>
        <p:txBody>
          <a:bodyPr lIns="91406" tIns="45703" rIns="91406" bIns="45703"/>
          <a:lstStyle>
            <a:lvl1pPr marL="228344" indent="-228344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035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729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420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5112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803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495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186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1879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BA" sz="2500" dirty="0" smtClean="0">
                <a:solidFill>
                  <a:srgbClr val="000000"/>
                </a:solidFill>
                <a:latin typeface="Calibri"/>
                <a:cs typeface="Calibri"/>
              </a:rPr>
              <a:t>Predlaže </a:t>
            </a: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se da se u izvještajima i planu vrši proračun za prethodni period i procjena za narednih 3 - 5 godina </a:t>
            </a:r>
            <a:r>
              <a:rPr lang="ta-IN" sz="2500" dirty="0">
                <a:solidFill>
                  <a:srgbClr val="000000"/>
                </a:solidFill>
                <a:latin typeface="Calibri"/>
                <a:cs typeface="Calibri"/>
              </a:rPr>
              <a:t>NAJMANJE </a:t>
            </a: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za:</a:t>
            </a:r>
          </a:p>
          <a:p>
            <a:pPr lvl="1">
              <a:spcAft>
                <a:spcPts val="1200"/>
              </a:spcAft>
            </a:pP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Neprihodovana voda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 (%), eventualno i Postotak mjerenja potrošača (%)</a:t>
            </a:r>
            <a:endParaRPr lang="bs-Latn-BA" sz="23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Prosječan period naplate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 (dana), (eventualno) i </a:t>
            </a: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Postotak naplate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(%)</a:t>
            </a:r>
            <a:endParaRPr lang="bs-Latn-BA" sz="23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Produktivnost zaposlenika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  (# / '000, voda i kanalizacija zajedno)</a:t>
            </a:r>
            <a:endParaRPr lang="bs-Latn-BA" sz="23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Pokrivenost operativnih troškova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 (%)</a:t>
            </a:r>
            <a:endParaRPr lang="bs-Latn-BA" sz="23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Priuštivost usluga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 - </a:t>
            </a:r>
            <a:r>
              <a:rPr lang="hr-BA" sz="2300" dirty="0" smtClean="0">
                <a:solidFill>
                  <a:srgbClr val="000000"/>
                </a:solidFill>
                <a:latin typeface="Calibri"/>
                <a:cs typeface="Calibri"/>
              </a:rPr>
              <a:t>Udio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mjesečnog računa za domaćinstvo u prosječnom </a:t>
            </a:r>
            <a:r>
              <a:rPr lang="hr-BA" sz="2300" dirty="0" smtClean="0">
                <a:solidFill>
                  <a:srgbClr val="000000"/>
                </a:solidFill>
                <a:latin typeface="Calibri"/>
                <a:cs typeface="Calibri"/>
              </a:rPr>
              <a:t>prihodu</a:t>
            </a:r>
            <a:r>
              <a:rPr lang="ta-IN" sz="2300" dirty="0" smtClean="0">
                <a:solidFill>
                  <a:srgbClr val="000000"/>
                </a:solidFill>
                <a:latin typeface="Calibri"/>
                <a:cs typeface="Calibri"/>
              </a:rPr>
              <a:t> obitelji</a:t>
            </a:r>
            <a:r>
              <a:rPr lang="hr-BA" sz="23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(%)</a:t>
            </a:r>
            <a:endParaRPr lang="bs-Latn-BA" sz="23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406" tIns="45703" rIns="91406" bIns="45703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69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3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00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67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3456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015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684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3532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01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46156" y="197340"/>
            <a:ext cx="8229600" cy="929098"/>
          </a:xfrm>
          <a:prstGeom prst="rect">
            <a:avLst/>
          </a:prstGeom>
        </p:spPr>
        <p:txBody>
          <a:bodyPr lIns="91406" tIns="45703" rIns="91406" bIns="45703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69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38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00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766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hr-BA" sz="3200" b="1" dirty="0">
                <a:solidFill>
                  <a:srgbClr val="000000"/>
                </a:solidFill>
              </a:rPr>
              <a:t>KLJUČNI INDIKATORI ZA POSLOVANJE VODOVODNIH PODUZEĆA I CILJNE VRIJEDNOSTI</a:t>
            </a:r>
            <a:endParaRPr lang="bs-Latn-BA" sz="32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1863" y="1174682"/>
            <a:ext cx="8932138" cy="5257796"/>
          </a:xfrm>
          <a:prstGeom prst="rect">
            <a:avLst/>
          </a:prstGeom>
        </p:spPr>
        <p:txBody>
          <a:bodyPr lIns="91406" tIns="45703" rIns="91406" bIns="45703"/>
          <a:lstStyle>
            <a:lvl1pPr marL="228344" indent="-228344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035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729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420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5112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803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495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186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1879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Indikatori se računaju i prikazuju za prethodne tri godine, te planiraju za narednih 3 - 5 godina, na koliko se plan i odnosi</a:t>
            </a:r>
          </a:p>
          <a:p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Planiranje vrijednosti ovih pokazatelja za naredni period mora biti vezano za predviđene aktivnosti u istom vremenu </a:t>
            </a:r>
          </a:p>
          <a:p>
            <a:pPr lvl="1"/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plan i program detekcije i smanjenja gubitaka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te opravke i zamjene cjevovoda radi smanjenja vrijednosti indikatora </a:t>
            </a:r>
            <a:r>
              <a:rPr lang="ta-IN" sz="2300" dirty="0">
                <a:solidFill>
                  <a:srgbClr val="000000"/>
                </a:solidFill>
                <a:latin typeface="Calibri"/>
                <a:cs typeface="Calibri"/>
              </a:rPr>
              <a:t>NRW</a:t>
            </a:r>
            <a:endParaRPr lang="hr-BA" sz="23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nove mjere </a:t>
            </a:r>
            <a:r>
              <a:rPr lang="hr-BA" sz="2300" b="1" dirty="0" smtClean="0">
                <a:solidFill>
                  <a:srgbClr val="000000"/>
                </a:solidFill>
                <a:latin typeface="Calibri"/>
                <a:cs typeface="Calibri"/>
              </a:rPr>
              <a:t>fakturi</a:t>
            </a:r>
            <a:r>
              <a:rPr lang="ta-IN" sz="2300" b="1" dirty="0" smtClean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lang="hr-BA" sz="2300" b="1" dirty="0" smtClean="0">
                <a:solidFill>
                  <a:srgbClr val="000000"/>
                </a:solidFill>
                <a:latin typeface="Calibri"/>
                <a:cs typeface="Calibri"/>
              </a:rPr>
              <a:t>anja </a:t>
            </a: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i naplate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u cilju smanjenja prosječnog broja dana naplate</a:t>
            </a:r>
          </a:p>
          <a:p>
            <a:pPr lvl="1"/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prestanak novih zapošljavanja</a:t>
            </a:r>
            <a:r>
              <a:rPr lang="hr-BA" sz="2300" b="1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hr-BA" sz="2300" b="1" dirty="0" smtClean="0">
                <a:solidFill>
                  <a:srgbClr val="000000"/>
                </a:solidFill>
                <a:latin typeface="Calibri"/>
                <a:cs typeface="Calibri"/>
              </a:rPr>
              <a:t>unutarnj</a:t>
            </a:r>
            <a:r>
              <a:rPr lang="ta-IN" sz="2300" b="1" dirty="0" smtClean="0">
                <a:solidFill>
                  <a:srgbClr val="000000"/>
                </a:solidFill>
                <a:latin typeface="Calibri"/>
                <a:cs typeface="Calibri"/>
              </a:rPr>
              <a:t>e</a:t>
            </a:r>
            <a:r>
              <a:rPr lang="hr-BA" sz="2300" b="1" dirty="0" smtClean="0">
                <a:solidFill>
                  <a:srgbClr val="000000"/>
                </a:solidFill>
                <a:latin typeface="Calibri"/>
                <a:cs typeface="Calibri"/>
              </a:rPr>
              <a:t> reorganiz</a:t>
            </a:r>
            <a:r>
              <a:rPr lang="ta-IN" sz="2300" b="1" dirty="0" smtClean="0">
                <a:solidFill>
                  <a:srgbClr val="000000"/>
                </a:solidFill>
                <a:latin typeface="Calibri"/>
                <a:cs typeface="Calibri"/>
              </a:rPr>
              <a:t>iranje</a:t>
            </a:r>
            <a:r>
              <a:rPr lang="hr-BA" sz="2300" b="1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i odlazak u </a:t>
            </a:r>
            <a:r>
              <a:rPr lang="ta-IN" sz="2300" dirty="0" smtClean="0">
                <a:solidFill>
                  <a:srgbClr val="000000"/>
                </a:solidFill>
                <a:latin typeface="Calibri"/>
                <a:cs typeface="Calibri"/>
              </a:rPr>
              <a:t>mirovinu </a:t>
            </a:r>
            <a:r>
              <a:rPr lang="hr-BA" sz="2300" dirty="0" smtClean="0">
                <a:solidFill>
                  <a:srgbClr val="000000"/>
                </a:solidFill>
                <a:latin typeface="Calibri"/>
                <a:cs typeface="Calibri"/>
              </a:rPr>
              <a:t>zaposlenika </a:t>
            </a:r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sa ciljem smanjenja vrijednosti indikatora produktivnosti zaposlenika</a:t>
            </a:r>
          </a:p>
          <a:p>
            <a:pPr lvl="1"/>
            <a:r>
              <a:rPr lang="hr-BA" sz="2300" dirty="0">
                <a:solidFill>
                  <a:srgbClr val="000000"/>
                </a:solidFill>
                <a:latin typeface="Calibri"/>
                <a:cs typeface="Calibri"/>
              </a:rPr>
              <a:t>poboljšanje upravljanja financijama i promjena cijene u funkciji povećanja vrijednosti indikatora pokrivenosti operativnih troškova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406" tIns="45703" rIns="91406" bIns="45703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69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3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00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67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3456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015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684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3532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640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93054" y="107880"/>
            <a:ext cx="8229600" cy="982472"/>
          </a:xfrm>
          <a:prstGeom prst="rect">
            <a:avLst/>
          </a:prstGeom>
        </p:spPr>
        <p:txBody>
          <a:bodyPr lIns="91406" tIns="45703" rIns="91406" bIns="45703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69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38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00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766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hr-BA" sz="3200" b="1" dirty="0">
                <a:solidFill>
                  <a:srgbClr val="000000"/>
                </a:solidFill>
              </a:rPr>
              <a:t>KLJUČNI INDIKATORI ZA POSLOVANJE VODOVODNIH PODUZEĆA I CILJNE VRIJEDNOSTI</a:t>
            </a:r>
            <a:endParaRPr lang="bs-Latn-BA" sz="32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6401" y="1513666"/>
            <a:ext cx="8932138" cy="4866737"/>
          </a:xfrm>
          <a:prstGeom prst="rect">
            <a:avLst/>
          </a:prstGeom>
        </p:spPr>
        <p:txBody>
          <a:bodyPr lIns="91406" tIns="45703" rIns="91406" bIns="45703"/>
          <a:lstStyle>
            <a:lvl1pPr marL="228344" indent="-228344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035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729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420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5112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803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495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186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1879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Planom predvidjeti period i aktivnosti kojima će se svaki indikator  dovesti do </a:t>
            </a:r>
            <a:r>
              <a:rPr lang="ta-IN" sz="2500" dirty="0" smtClean="0">
                <a:solidFill>
                  <a:srgbClr val="000000"/>
                </a:solidFill>
                <a:latin typeface="Calibri"/>
                <a:cs typeface="Calibri"/>
              </a:rPr>
              <a:t>zadovoljavajuće vrijednosti </a:t>
            </a:r>
            <a:r>
              <a:rPr lang="hr-BA" sz="2500" b="1" dirty="0" smtClean="0">
                <a:solidFill>
                  <a:srgbClr val="3366FF"/>
                </a:solidFill>
                <a:latin typeface="Calibri"/>
                <a:cs typeface="Calibri"/>
              </a:rPr>
              <a:t>– </a:t>
            </a:r>
            <a:r>
              <a:rPr lang="hr-BA" sz="2500" b="1" dirty="0">
                <a:solidFill>
                  <a:srgbClr val="3366FF"/>
                </a:solidFill>
                <a:latin typeface="Calibri"/>
                <a:cs typeface="Calibri"/>
              </a:rPr>
              <a:t>TRANZICIJSKI</a:t>
            </a:r>
            <a:r>
              <a:rPr lang="ta-IN" sz="2500" b="1" dirty="0">
                <a:solidFill>
                  <a:srgbClr val="3366FF"/>
                </a:solidFill>
                <a:latin typeface="Calibri"/>
                <a:cs typeface="Calibri"/>
              </a:rPr>
              <a:t> PERIOD</a:t>
            </a: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!</a:t>
            </a:r>
            <a:endParaRPr lang="bs-Latn-BA" sz="25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hr-BA" sz="2500" b="1" u="sng" dirty="0">
                <a:solidFill>
                  <a:srgbClr val="000000"/>
                </a:solidFill>
                <a:latin typeface="Calibri"/>
                <a:cs typeface="Calibri"/>
              </a:rPr>
              <a:t>Neprihodovana voda:</a:t>
            </a:r>
            <a:endParaRPr lang="bs-Latn-BA" sz="25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538163" lvl="1" indent="-268288">
              <a:spcAft>
                <a:spcPts val="1200"/>
              </a:spcAft>
            </a:pP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lang="hr-BA" dirty="0" smtClean="0">
                <a:solidFill>
                  <a:srgbClr val="000000"/>
                </a:solidFill>
                <a:latin typeface="Calibri"/>
                <a:cs typeface="Calibri"/>
              </a:rPr>
              <a:t>stvariv </a:t>
            </a:r>
            <a:r>
              <a:rPr lang="hr-BA" dirty="0">
                <a:solidFill>
                  <a:srgbClr val="000000"/>
                </a:solidFill>
                <a:latin typeface="Calibri"/>
                <a:cs typeface="Calibri"/>
              </a:rPr>
              <a:t>plan aktivnosti koji će 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ju </a:t>
            </a:r>
            <a:r>
              <a:rPr lang="hr-BA" dirty="0" smtClean="0">
                <a:solidFill>
                  <a:srgbClr val="000000"/>
                </a:solidFill>
                <a:latin typeface="Calibri"/>
                <a:cs typeface="Calibri"/>
              </a:rPr>
              <a:t>smanjivati za 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10</a:t>
            </a:r>
            <a:r>
              <a:rPr lang="hr-BA" dirty="0" smtClean="0">
                <a:solidFill>
                  <a:srgbClr val="000000"/>
                </a:solidFill>
                <a:latin typeface="Calibri"/>
                <a:cs typeface="Calibri"/>
              </a:rPr>
              <a:t>% godišnje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 u odnosu na početnu vrijednost (60% za 6%, 40% za 4% i sl.)</a:t>
            </a:r>
            <a:r>
              <a:rPr lang="hr-BA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endParaRPr lang="bs-Latn-BA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538163" lvl="1" indent="-268288">
              <a:spcAft>
                <a:spcPts val="1200"/>
              </a:spcAft>
            </a:pPr>
            <a:r>
              <a:rPr lang="bs-Latn-BA" sz="2500" dirty="0" smtClean="0">
                <a:solidFill>
                  <a:srgbClr val="000000"/>
                </a:solidFill>
                <a:latin typeface="Calibri"/>
                <a:cs typeface="Calibri"/>
              </a:rPr>
              <a:t>Obzirom </a:t>
            </a:r>
            <a:r>
              <a:rPr lang="bs-Latn-BA" sz="2500" dirty="0">
                <a:solidFill>
                  <a:srgbClr val="000000"/>
                </a:solidFill>
                <a:latin typeface="Calibri"/>
                <a:cs typeface="Calibri"/>
              </a:rPr>
              <a:t>na prosječno vrlo visoke iznose neprihodovane, za narednih </a:t>
            </a:r>
            <a:r>
              <a:rPr lang="ta-IN" sz="2500" dirty="0">
                <a:solidFill>
                  <a:srgbClr val="000000"/>
                </a:solidFill>
                <a:latin typeface="Calibri"/>
                <a:cs typeface="Calibri"/>
              </a:rPr>
              <a:t>najmanje </a:t>
            </a:r>
            <a:r>
              <a:rPr lang="bs-Latn-BA" sz="2500" dirty="0">
                <a:solidFill>
                  <a:srgbClr val="000000"/>
                </a:solidFill>
                <a:latin typeface="Calibri"/>
                <a:cs typeface="Calibri"/>
              </a:rPr>
              <a:t>5 godina je dovoljno postaviti krajnji cilj od najviše 20% neprihodovane </a:t>
            </a:r>
            <a:r>
              <a:rPr lang="bs-Latn-BA" sz="2500" dirty="0" smtClean="0">
                <a:solidFill>
                  <a:srgbClr val="000000"/>
                </a:solidFill>
                <a:latin typeface="Calibri"/>
                <a:cs typeface="Calibri"/>
              </a:rPr>
              <a:t>vode</a:t>
            </a:r>
            <a:endParaRPr lang="bs-Latn-BA" sz="25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406" tIns="45703" rIns="91406" bIns="45703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69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3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00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67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3456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015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684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3532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76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93054" y="115450"/>
            <a:ext cx="8229600" cy="1143000"/>
          </a:xfrm>
          <a:prstGeom prst="rect">
            <a:avLst/>
          </a:prstGeom>
        </p:spPr>
        <p:txBody>
          <a:bodyPr lIns="91406" tIns="45703" rIns="91406" bIns="45703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69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38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00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766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hr-BA" sz="3200" b="1" dirty="0">
                <a:solidFill>
                  <a:srgbClr val="000000"/>
                </a:solidFill>
              </a:rPr>
              <a:t>KLJUČNI INDIKATORI ZA POSLOVANJE VODOVODNIH PODUZEĆA I CILJNE VRIJEDNOSTI</a:t>
            </a:r>
            <a:endParaRPr lang="bs-Latn-BA" sz="32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1862" y="1135434"/>
            <a:ext cx="8932138" cy="5257796"/>
          </a:xfrm>
          <a:prstGeom prst="rect">
            <a:avLst/>
          </a:prstGeom>
        </p:spPr>
        <p:txBody>
          <a:bodyPr lIns="91406" tIns="45703" rIns="91406" bIns="45703"/>
          <a:lstStyle>
            <a:lvl1pPr marL="228344" indent="-228344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035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729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420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5112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803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495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186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1879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BA" sz="2500" b="1" u="sng" dirty="0">
                <a:solidFill>
                  <a:srgbClr val="000000"/>
                </a:solidFill>
                <a:latin typeface="Calibri"/>
                <a:cs typeface="Calibri"/>
              </a:rPr>
              <a:t>Prosječan period  i postotak naplate:</a:t>
            </a:r>
            <a:endParaRPr lang="bs-Latn-BA" sz="2500" b="1" u="sng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godišnje skratiti barem za po 30 dana - ako postoje visoka potraživanja zbog neotpisivanja može se u kratkom roku značajno smanjiti</a:t>
            </a:r>
            <a:endParaRPr lang="bs-Latn-BA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r>
              <a:rPr lang="bs-Latn-BA" sz="2200" dirty="0">
                <a:solidFill>
                  <a:srgbClr val="000000"/>
                </a:solidFill>
                <a:latin typeface="Calibri"/>
                <a:cs typeface="Calibri"/>
              </a:rPr>
              <a:t>Ciljna vrijednost treba biti do najviše 30 dana</a:t>
            </a:r>
          </a:p>
          <a:p>
            <a:pPr lvl="1"/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Postotak naplate se u toku jedne godine može povećati do 85%., </a:t>
            </a:r>
            <a:r>
              <a:rPr lang="bs-Latn-BA" sz="2200" dirty="0">
                <a:solidFill>
                  <a:srgbClr val="000000"/>
                </a:solidFill>
                <a:latin typeface="Calibri"/>
                <a:cs typeface="Calibri"/>
              </a:rPr>
              <a:t>ciljna vrijednost 97% ili više; za početni period može manja vrijednost (npr. 90%) </a:t>
            </a:r>
          </a:p>
          <a:p>
            <a:r>
              <a:rPr lang="hr-BA" sz="2500" b="1" u="sng" dirty="0">
                <a:solidFill>
                  <a:srgbClr val="000000"/>
                </a:solidFill>
                <a:latin typeface="Calibri"/>
                <a:cs typeface="Calibri"/>
              </a:rPr>
              <a:t>Produktivnost zaposlenika:</a:t>
            </a:r>
            <a:endParaRPr lang="bs-Latn-BA" sz="2500" b="1" u="sng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r>
              <a:rPr lang="hr-BA" dirty="0">
                <a:solidFill>
                  <a:srgbClr val="000000"/>
                </a:solidFill>
                <a:latin typeface="Calibri"/>
                <a:cs typeface="Calibri"/>
              </a:rPr>
              <a:t>socijalno jako osjetljiv indikator, </a:t>
            </a:r>
            <a:r>
              <a:rPr lang="hr-BA" b="1" dirty="0">
                <a:solidFill>
                  <a:srgbClr val="3366FF"/>
                </a:solidFill>
                <a:latin typeface="Calibri"/>
                <a:cs typeface="Calibri"/>
              </a:rPr>
              <a:t>oprezno postaviti kratkoročne i dugoročne </a:t>
            </a:r>
            <a:r>
              <a:rPr lang="hr-BA" b="1" dirty="0" smtClean="0">
                <a:solidFill>
                  <a:srgbClr val="3366FF"/>
                </a:solidFill>
                <a:latin typeface="Calibri"/>
                <a:cs typeface="Calibri"/>
              </a:rPr>
              <a:t>ciljeve</a:t>
            </a:r>
            <a:r>
              <a:rPr lang="hr-BA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hr-BA" dirty="0">
                <a:solidFill>
                  <a:srgbClr val="000000"/>
                </a:solidFill>
                <a:latin typeface="Calibri"/>
                <a:cs typeface="Calibri"/>
              </a:rPr>
              <a:t>može se umanjivati za po 0.1 - 0.2 godišnje</a:t>
            </a:r>
            <a:endParaRPr lang="bs-Latn-BA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r>
              <a:rPr lang="hr-BA" dirty="0">
                <a:solidFill>
                  <a:srgbClr val="000000"/>
                </a:solidFill>
                <a:latin typeface="Calibri"/>
                <a:cs typeface="Calibri"/>
              </a:rPr>
              <a:t>Za 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duži </a:t>
            </a:r>
            <a:r>
              <a:rPr lang="hr-BA" dirty="0" smtClean="0">
                <a:solidFill>
                  <a:srgbClr val="000000"/>
                </a:solidFill>
                <a:latin typeface="Calibri"/>
                <a:cs typeface="Calibri"/>
              </a:rPr>
              <a:t>period postaviti </a:t>
            </a:r>
            <a:r>
              <a:rPr lang="hr-BA" b="1" dirty="0">
                <a:solidFill>
                  <a:srgbClr val="000000"/>
                </a:solidFill>
                <a:latin typeface="Calibri"/>
                <a:cs typeface="Calibri"/>
              </a:rPr>
              <a:t>krajnji cilj od</a:t>
            </a:r>
            <a:r>
              <a:rPr lang="ta-IN" b="1" dirty="0">
                <a:solidFill>
                  <a:srgbClr val="000000"/>
                </a:solidFill>
                <a:latin typeface="Calibri"/>
                <a:cs typeface="Calibri"/>
              </a:rPr>
              <a:t> najviše</a:t>
            </a:r>
            <a:r>
              <a:rPr lang="hr-BA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hr-BA" b="1" dirty="0" smtClean="0">
                <a:solidFill>
                  <a:srgbClr val="000000"/>
                </a:solidFill>
                <a:latin typeface="Calibri"/>
                <a:cs typeface="Calibri"/>
              </a:rPr>
              <a:t>1.2</a:t>
            </a:r>
            <a:r>
              <a:rPr lang="ta-IN" b="1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(</a:t>
            </a:r>
            <a:r>
              <a:rPr lang="ta-IN" i="1" dirty="0" smtClean="0">
                <a:solidFill>
                  <a:srgbClr val="000000"/>
                </a:solidFill>
                <a:latin typeface="Calibri"/>
                <a:cs typeface="Calibri"/>
              </a:rPr>
              <a:t>JLS : 3/1000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endParaRPr lang="bs-Latn-BA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hr-BA" sz="2500" b="1" u="sng" dirty="0">
                <a:solidFill>
                  <a:srgbClr val="000000"/>
                </a:solidFill>
                <a:latin typeface="Calibri"/>
                <a:cs typeface="Calibri"/>
              </a:rPr>
              <a:t>Pokrivenost operativnih troškova: </a:t>
            </a:r>
            <a:endParaRPr lang="bs-Latn-BA" sz="2500" b="1" u="sng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r>
              <a:rPr lang="hr-BA" sz="2200" dirty="0">
                <a:solidFill>
                  <a:srgbClr val="000000"/>
                </a:solidFill>
                <a:latin typeface="Calibri"/>
                <a:cs typeface="Calibri"/>
              </a:rPr>
              <a:t>stvar visine cijene i prijedloga načina knjiženja i upravljanja prihodima i rashodima, ciljna se vrijednost može ostvariti u planskom periodu</a:t>
            </a:r>
            <a:endParaRPr lang="bs-Latn-BA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endParaRPr lang="bs-Latn-BA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527542" y="6492875"/>
            <a:ext cx="2133600" cy="365125"/>
          </a:xfrm>
          <a:prstGeom prst="rect">
            <a:avLst/>
          </a:prstGeom>
        </p:spPr>
        <p:txBody>
          <a:bodyPr lIns="91317" tIns="45657" rIns="91317" bIns="45657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14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2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43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5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5717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2861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004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148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93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18712" y="120709"/>
            <a:ext cx="8229600" cy="1143000"/>
          </a:xfrm>
          <a:prstGeom prst="rect">
            <a:avLst/>
          </a:prstGeom>
        </p:spPr>
        <p:txBody>
          <a:bodyPr lIns="91406" tIns="45703" rIns="91406" bIns="45703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69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38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00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766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hr-BA" sz="3200" b="1" dirty="0">
                <a:solidFill>
                  <a:srgbClr val="000000"/>
                </a:solidFill>
              </a:rPr>
              <a:t>KLJUČNI INDIKATORI ZA POSLOVANJE VODOVODNIH PODUZEĆA I CILJNE VRIJEDNOSTI</a:t>
            </a:r>
            <a:endParaRPr lang="bs-Latn-BA" sz="32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1862" y="1186745"/>
            <a:ext cx="8932138" cy="5257796"/>
          </a:xfrm>
          <a:prstGeom prst="rect">
            <a:avLst/>
          </a:prstGeom>
        </p:spPr>
        <p:txBody>
          <a:bodyPr lIns="91406" tIns="45703" rIns="91406" bIns="45703"/>
          <a:lstStyle>
            <a:lvl1pPr marL="228344" indent="-228344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035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729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420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5112" indent="-228344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803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495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186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1879" indent="-228344" algn="l" defTabSz="91338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591" lvl="1" indent="-326591">
              <a:buFont typeface="Arial"/>
              <a:buChar char="•"/>
            </a:pPr>
            <a:r>
              <a:rPr lang="hr-BA" b="1" u="sng" dirty="0" smtClean="0">
                <a:solidFill>
                  <a:srgbClr val="000000"/>
                </a:solidFill>
                <a:latin typeface="Calibri"/>
                <a:cs typeface="Calibri"/>
              </a:rPr>
              <a:t>Priuštivost usluga:</a:t>
            </a:r>
            <a:endParaRPr lang="bs-Latn-BA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1"/>
            <a:r>
              <a:rPr lang="hr-BA" dirty="0">
                <a:solidFill>
                  <a:srgbClr val="000000"/>
                </a:solidFill>
                <a:latin typeface="Calibri"/>
                <a:cs typeface="Calibri"/>
              </a:rPr>
              <a:t>kontrolni indikator za provjeru visine cijene koja se može odobriti</a:t>
            </a:r>
          </a:p>
          <a:p>
            <a:pPr lvl="1"/>
            <a:r>
              <a:rPr lang="hr-BA" dirty="0">
                <a:solidFill>
                  <a:srgbClr val="000000"/>
                </a:solidFill>
                <a:latin typeface="Calibri"/>
                <a:cs typeface="Calibri"/>
              </a:rPr>
              <a:t>1.5% ako sistem nema postrojenje za prečišćavanje otpadne vode, a 2% ako ima, odnosno 4% od ukupnih mjesečnih za račun za vodu i </a:t>
            </a:r>
            <a:r>
              <a:rPr lang="hr-BA" dirty="0" smtClean="0">
                <a:solidFill>
                  <a:srgbClr val="000000"/>
                </a:solidFill>
                <a:latin typeface="Calibri"/>
                <a:cs typeface="Calibri"/>
              </a:rPr>
              <a:t>kanalizaciju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 (</a:t>
            </a:r>
            <a:r>
              <a:rPr lang="ta-IN" b="1" dirty="0" smtClean="0">
                <a:solidFill>
                  <a:srgbClr val="3366FF"/>
                </a:solidFill>
                <a:latin typeface="Calibri"/>
                <a:cs typeface="Calibri"/>
              </a:rPr>
              <a:t>VODITI RAČUNA PRI DONOŠENJU ODLUKE O GRADNJI WWTP ILI PROŠIRENJU MREŽE</a:t>
            </a:r>
            <a:r>
              <a:rPr lang="ta-IN" dirty="0" smtClean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endParaRPr lang="hr-BA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spcBef>
                <a:spcPts val="2200"/>
              </a:spcBef>
              <a:spcAft>
                <a:spcPts val="600"/>
              </a:spcAft>
            </a:pPr>
            <a:r>
              <a:rPr lang="hr-BA" sz="2500" dirty="0">
                <a:solidFill>
                  <a:srgbClr val="000000"/>
                </a:solidFill>
                <a:latin typeface="Calibri"/>
                <a:cs typeface="Calibri"/>
              </a:rPr>
              <a:t>U svakom Poslovnom planu uz vrijednosti indikatora za prethodne tri godine prikazati i ranije procjene planiranih vrijednosti za taj isti period, uz analizu ostvarenih rezultata 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406" tIns="45703" rIns="91406" bIns="45703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69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3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00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67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3456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015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6840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3532" algn="l" defTabSz="456691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62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42"/>
            <a:ext cx="8229600" cy="764401"/>
          </a:xfrm>
          <a:prstGeom prst="rect">
            <a:avLst/>
          </a:prstGeom>
        </p:spPr>
        <p:txBody>
          <a:bodyPr lIns="91428" tIns="45715" rIns="91428" bIns="45715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577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157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6973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31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bs-Latn-BA" sz="3600" b="1" dirty="0" smtClean="0">
                <a:solidFill>
                  <a:srgbClr val="000000"/>
                </a:solidFill>
              </a:rPr>
              <a:t>PRIJEDLOG TARIFNE STRUKTURE I NAČINA PRORAČUNA CIJENE</a:t>
            </a:r>
            <a:endParaRPr lang="bs-Latn-BA" sz="3600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1863" y="1513667"/>
            <a:ext cx="8932138" cy="4483511"/>
          </a:xfrm>
          <a:prstGeom prst="rect">
            <a:avLst/>
          </a:prstGeom>
        </p:spPr>
        <p:txBody>
          <a:bodyPr lIns="91428" tIns="45715" rIns="91428" bIns="45715"/>
          <a:lstStyle>
            <a:lvl1pPr marL="228287" indent="-228287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4865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447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024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4604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182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761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4339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0919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BA" sz="2500" dirty="0" smtClean="0">
                <a:solidFill>
                  <a:srgbClr val="000000"/>
                </a:solidFill>
              </a:rPr>
              <a:t>model jedinstvene jedinične cijene po m</a:t>
            </a:r>
            <a:r>
              <a:rPr lang="hr-BA" sz="2500" baseline="30000" dirty="0" smtClean="0">
                <a:solidFill>
                  <a:srgbClr val="000000"/>
                </a:solidFill>
              </a:rPr>
              <a:t>3</a:t>
            </a:r>
            <a:r>
              <a:rPr lang="hr-BA" sz="2500" dirty="0" smtClean="0">
                <a:solidFill>
                  <a:srgbClr val="000000"/>
                </a:solidFill>
              </a:rPr>
              <a:t> vode sa plaćanjem prema potrošenoj količini sa pretplatom</a:t>
            </a:r>
          </a:p>
          <a:p>
            <a:r>
              <a:rPr lang="hr-BA" sz="2500" dirty="0" smtClean="0">
                <a:solidFill>
                  <a:srgbClr val="000000"/>
                </a:solidFill>
              </a:rPr>
              <a:t>cijena po m</a:t>
            </a:r>
            <a:r>
              <a:rPr lang="hr-BA" sz="2500" baseline="30000" dirty="0" smtClean="0">
                <a:solidFill>
                  <a:srgbClr val="000000"/>
                </a:solidFill>
              </a:rPr>
              <a:t>3 </a:t>
            </a:r>
            <a:r>
              <a:rPr lang="hr-BA" sz="2500" dirty="0" smtClean="0">
                <a:solidFill>
                  <a:srgbClr val="000000"/>
                </a:solidFill>
              </a:rPr>
              <a:t>ista za sve kategorije potrošača</a:t>
            </a:r>
          </a:p>
          <a:p>
            <a:pPr lvl="0"/>
            <a:r>
              <a:rPr lang="hr-BA" sz="2500" b="1" u="sng" dirty="0" smtClean="0">
                <a:solidFill>
                  <a:srgbClr val="000000"/>
                </a:solidFill>
              </a:rPr>
              <a:t>Pretplata</a:t>
            </a:r>
            <a:r>
              <a:rPr lang="hr-BA" sz="2500" b="1" dirty="0" smtClean="0">
                <a:solidFill>
                  <a:srgbClr val="000000"/>
                </a:solidFill>
              </a:rPr>
              <a:t> </a:t>
            </a:r>
            <a:r>
              <a:rPr lang="ta-IN" sz="2500" dirty="0" smtClean="0">
                <a:solidFill>
                  <a:srgbClr val="3366FF"/>
                </a:solidFill>
                <a:latin typeface="Calibri"/>
                <a:cs typeface="Calibri"/>
              </a:rPr>
              <a:t>npr</a:t>
            </a:r>
            <a:r>
              <a:rPr lang="ta-IN" sz="2500" b="1" dirty="0" smtClean="0">
                <a:solidFill>
                  <a:srgbClr val="3366FF"/>
                </a:solidFill>
                <a:latin typeface="Calibri"/>
                <a:cs typeface="Calibri"/>
              </a:rPr>
              <a:t>. </a:t>
            </a:r>
            <a:r>
              <a:rPr lang="hr-BA" sz="2500" dirty="0" smtClean="0">
                <a:solidFill>
                  <a:srgbClr val="3366FF"/>
                </a:solidFill>
                <a:latin typeface="Calibri"/>
                <a:cs typeface="Calibri"/>
              </a:rPr>
              <a:t>u funkciji </a:t>
            </a:r>
            <a:r>
              <a:rPr lang="hr-BA" sz="2500" dirty="0" smtClean="0">
                <a:solidFill>
                  <a:srgbClr val="3366FF"/>
                </a:solidFill>
              </a:rPr>
              <a:t>efikasnog mjerenja</a:t>
            </a:r>
            <a:r>
              <a:rPr lang="hr-BA" sz="2500" dirty="0" smtClean="0">
                <a:solidFill>
                  <a:srgbClr val="000000"/>
                </a:solidFill>
              </a:rPr>
              <a:t>, pokriva troškove održavanja vodomjera (potrošačkih, zonskih i na izvorištu)</a:t>
            </a:r>
          </a:p>
          <a:p>
            <a:r>
              <a:rPr lang="ta-IN" sz="2500" dirty="0" smtClean="0">
                <a:solidFill>
                  <a:srgbClr val="000000"/>
                </a:solidFill>
                <a:latin typeface="Calibri"/>
                <a:cs typeface="Calibri"/>
              </a:rPr>
              <a:t>Npr. </a:t>
            </a:r>
            <a:r>
              <a:rPr lang="hr-BA" sz="2500" dirty="0" smtClean="0">
                <a:solidFill>
                  <a:srgbClr val="000000"/>
                </a:solidFill>
              </a:rPr>
              <a:t>Pretplata (i) = TZV(i)/Mjes(i) + Post (i) x SumZon</a:t>
            </a:r>
            <a:endParaRPr lang="bs-Latn-BA" sz="2500" dirty="0" smtClean="0">
              <a:solidFill>
                <a:srgbClr val="000000"/>
              </a:solidFill>
            </a:endParaRPr>
          </a:p>
          <a:p>
            <a:pPr lvl="0"/>
            <a:r>
              <a:rPr lang="hr-BA" sz="2500" b="1" u="sng" dirty="0" smtClean="0">
                <a:solidFill>
                  <a:srgbClr val="000000"/>
                </a:solidFill>
              </a:rPr>
              <a:t>Jedinična cijena vode po m</a:t>
            </a:r>
            <a:r>
              <a:rPr lang="hr-BA" sz="2500" b="1" baseline="30000" dirty="0" smtClean="0">
                <a:solidFill>
                  <a:srgbClr val="000000"/>
                </a:solidFill>
              </a:rPr>
              <a:t>3 - </a:t>
            </a:r>
            <a:r>
              <a:rPr lang="hr-BA" sz="2500" dirty="0" smtClean="0">
                <a:solidFill>
                  <a:srgbClr val="000000"/>
                </a:solidFill>
              </a:rPr>
              <a:t>svi procijenjeni (direktni i indirektni) troškovi se podijele sa predviđenom potrošnjom </a:t>
            </a:r>
          </a:p>
          <a:p>
            <a:pPr lvl="0"/>
            <a:r>
              <a:rPr lang="hr-BA" sz="2500" dirty="0" smtClean="0">
                <a:solidFill>
                  <a:srgbClr val="000000"/>
                </a:solidFill>
              </a:rPr>
              <a:t>naknadno dijeljenje dobivene cijene vode po m</a:t>
            </a:r>
            <a:r>
              <a:rPr lang="hr-BA" sz="2500" baseline="30000" dirty="0" smtClean="0">
                <a:solidFill>
                  <a:srgbClr val="000000"/>
                </a:solidFill>
              </a:rPr>
              <a:t>3</a:t>
            </a:r>
            <a:r>
              <a:rPr lang="hr-BA" sz="2500" dirty="0" smtClean="0">
                <a:solidFill>
                  <a:srgbClr val="000000"/>
                </a:solidFill>
              </a:rPr>
              <a:t> sa postotkom koji označava ciljanu stopu naplate , ne manju od 95% </a:t>
            </a:r>
            <a:r>
              <a:rPr lang="ta-IN" sz="2500" dirty="0" smtClean="0">
                <a:solidFill>
                  <a:srgbClr val="000000"/>
                </a:solidFill>
              </a:rPr>
              <a:t>- n</a:t>
            </a:r>
            <a:r>
              <a:rPr lang="hr-BA" sz="2500" dirty="0" smtClean="0">
                <a:solidFill>
                  <a:srgbClr val="000000"/>
                </a:solidFill>
              </a:rPr>
              <a:t>avedeni troškovi ne mogu uključivati funkciju mjerenja </a:t>
            </a:r>
          </a:p>
          <a:p>
            <a:pPr lvl="0"/>
            <a:endParaRPr lang="bs-Latn-BA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428" tIns="45715" rIns="91428" bIns="45715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57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15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6973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631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2892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39472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6050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2629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995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222" y="970842"/>
            <a:ext cx="8585200" cy="2018007"/>
          </a:xfrm>
        </p:spPr>
        <p:txBody>
          <a:bodyPr>
            <a:normAutofit fontScale="90000"/>
          </a:bodyPr>
          <a:lstStyle/>
          <a:p>
            <a:pPr algn="just"/>
            <a:r>
              <a:rPr lang="bs-Latn-BA" sz="2400" b="1" i="1" spc="130" dirty="0" smtClean="0">
                <a:latin typeface="Calibri"/>
                <a:cs typeface="Calibri"/>
              </a:rPr>
              <a:t>D</a:t>
            </a:r>
            <a:r>
              <a:rPr lang="bs-Latn-BA" sz="2200" b="1" i="1" spc="130" dirty="0" smtClean="0">
                <a:latin typeface="Calibri"/>
                <a:cs typeface="Calibri"/>
              </a:rPr>
              <a:t>oprinijeti održivom razvoju komunalnih p</a:t>
            </a:r>
            <a:r>
              <a:rPr lang="ta-IN" sz="2200" b="1" i="1" spc="130" dirty="0" smtClean="0">
                <a:latin typeface="Calibri"/>
                <a:cs typeface="Calibri"/>
              </a:rPr>
              <a:t>o</a:t>
            </a:r>
            <a:r>
              <a:rPr lang="bs-Latn-BA" sz="2200" b="1" i="1" spc="130" dirty="0" smtClean="0">
                <a:latin typeface="Calibri"/>
                <a:cs typeface="Calibri"/>
              </a:rPr>
              <a:t>duzeća koja pružaju kvalitetne usluge vodo</a:t>
            </a:r>
            <a:r>
              <a:rPr lang="ta-IN" sz="2200" b="1" i="1" spc="130" dirty="0" smtClean="0">
                <a:latin typeface="Calibri"/>
                <a:cs typeface="Calibri"/>
              </a:rPr>
              <a:t>opskrbe</a:t>
            </a:r>
            <a:r>
              <a:rPr lang="bs-Latn-BA" sz="2200" b="1" i="1" spc="130" dirty="0" smtClean="0">
                <a:latin typeface="Calibri"/>
                <a:cs typeface="Calibri"/>
              </a:rPr>
              <a:t>, prikupljanja i odvodnje otpadnih voda obezbijeđenjem zdravog životnog okruženja stanovništvu, uz </a:t>
            </a:r>
            <a:r>
              <a:rPr lang="ta-IN" sz="2200" b="1" i="1" spc="130" dirty="0" smtClean="0">
                <a:latin typeface="Calibri"/>
                <a:cs typeface="Calibri"/>
              </a:rPr>
              <a:t>istovremeno </a:t>
            </a:r>
            <a:r>
              <a:rPr lang="bs-Latn-BA" sz="2200" b="1" i="1" spc="130" dirty="0" smtClean="0">
                <a:latin typeface="Calibri"/>
                <a:cs typeface="Calibri"/>
              </a:rPr>
              <a:t>jačanje sistema socijalne zaštite i inkluzije</a:t>
            </a:r>
            <a:r>
              <a:rPr lang="bs-Latn-BA" sz="1800" b="1" i="1" spc="130" dirty="0" smtClean="0">
                <a:latin typeface="Calibri"/>
                <a:cs typeface="Calibri"/>
              </a:rPr>
              <a:t/>
            </a:r>
            <a:br>
              <a:rPr lang="bs-Latn-BA" sz="1800" b="1" i="1" spc="130" dirty="0" smtClean="0">
                <a:latin typeface="Calibri"/>
                <a:cs typeface="Calibri"/>
              </a:rPr>
            </a:br>
            <a:r>
              <a:rPr lang="ta-IN" sz="1800" dirty="0" smtClean="0">
                <a:latin typeface="Calibri"/>
                <a:cs typeface="Calibri"/>
              </a:rPr>
              <a:t/>
            </a:r>
            <a:br>
              <a:rPr lang="ta-IN" sz="1800" dirty="0" smtClean="0">
                <a:latin typeface="Calibri"/>
                <a:cs typeface="Calibri"/>
              </a:rPr>
            </a:br>
            <a:r>
              <a:rPr lang="ta-IN" sz="1800" dirty="0" smtClean="0">
                <a:latin typeface="Calibri"/>
                <a:cs typeface="Calibri"/>
              </a:rPr>
              <a:t/>
            </a:r>
            <a:br>
              <a:rPr lang="ta-IN" sz="1800" dirty="0" smtClean="0">
                <a:latin typeface="Calibri"/>
                <a:cs typeface="Calibri"/>
              </a:rPr>
            </a:br>
            <a:r>
              <a:rPr lang="ta-IN" sz="2700" b="1" dirty="0" smtClean="0">
                <a:latin typeface="Calibri"/>
                <a:cs typeface="Calibri"/>
              </a:rPr>
              <a:t>FINANCIRA </a:t>
            </a:r>
            <a:r>
              <a:rPr lang="ta-IN" sz="2700" b="1" dirty="0">
                <a:latin typeface="Calibri"/>
                <a:cs typeface="Calibri"/>
              </a:rPr>
              <a:t>SIDA PUTEM SIWI</a:t>
            </a:r>
            <a:r>
              <a:rPr lang="sk-SK" sz="2700" dirty="0">
                <a:latin typeface="Calibri"/>
                <a:cs typeface="Calibri"/>
              </a:rPr>
              <a:t> </a:t>
            </a:r>
            <a:r>
              <a:rPr lang="en-US" sz="2700" b="1" i="1" dirty="0">
                <a:latin typeface="Calibri"/>
                <a:cs typeface="Calibri"/>
              </a:rPr>
              <a:t/>
            </a:r>
            <a:br>
              <a:rPr lang="en-US" sz="2700" b="1" i="1" dirty="0">
                <a:latin typeface="Calibri"/>
                <a:cs typeface="Calibri"/>
              </a:rPr>
            </a:br>
            <a:r>
              <a:rPr lang="en-US" sz="2400" b="1" i="1" dirty="0">
                <a:latin typeface="Calibri"/>
                <a:cs typeface="Calibri"/>
              </a:rPr>
              <a:t/>
            </a:r>
            <a:br>
              <a:rPr lang="en-US" sz="2400" b="1" i="1" dirty="0">
                <a:latin typeface="Calibri"/>
                <a:cs typeface="Calibri"/>
              </a:rPr>
            </a:br>
            <a:r>
              <a:rPr lang="en-US" sz="2400" b="1" i="1" dirty="0">
                <a:latin typeface="Calibri"/>
                <a:cs typeface="Calibri"/>
              </a:rPr>
              <a:t/>
            </a:r>
            <a:br>
              <a:rPr lang="en-US" sz="2400" b="1" i="1" dirty="0">
                <a:latin typeface="Calibri"/>
                <a:cs typeface="Calibri"/>
              </a:rPr>
            </a:b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3200400"/>
            <a:ext cx="1143000" cy="304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>
                <a:solidFill>
                  <a:schemeClr val="tx1"/>
                </a:solidFill>
              </a:rPr>
              <a:t>Vrijednost </a:t>
            </a:r>
            <a:r>
              <a:rPr lang="ta-IN" dirty="0" smtClean="0">
                <a:solidFill>
                  <a:schemeClr val="tx1"/>
                </a:solidFill>
              </a:rPr>
              <a:t>203.816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USD</a:t>
            </a:r>
          </a:p>
        </p:txBody>
      </p:sp>
      <p:sp>
        <p:nvSpPr>
          <p:cNvPr id="9" name="Rectangle 8"/>
          <p:cNvSpPr/>
          <p:nvPr/>
        </p:nvSpPr>
        <p:spPr>
          <a:xfrm>
            <a:off x="1752600" y="3200400"/>
            <a:ext cx="1219200" cy="304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dirty="0" smtClean="0">
                <a:solidFill>
                  <a:schemeClr val="tx1"/>
                </a:solidFill>
              </a:rPr>
              <a:t>2016 - 2017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0" y="3200400"/>
            <a:ext cx="1295400" cy="304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UNDP</a:t>
            </a:r>
            <a:endParaRPr lang="ta-IN" dirty="0" smtClean="0">
              <a:solidFill>
                <a:schemeClr val="tx1"/>
              </a:solidFill>
            </a:endParaRPr>
          </a:p>
          <a:p>
            <a:pPr algn="ctr"/>
            <a:r>
              <a:rPr lang="ta-IN" dirty="0" smtClean="0">
                <a:solidFill>
                  <a:schemeClr val="tx1"/>
                </a:solidFill>
              </a:rPr>
              <a:t>u saradnji sa</a:t>
            </a:r>
          </a:p>
          <a:p>
            <a:pPr algn="ctr"/>
            <a:r>
              <a:rPr lang="ta-IN" dirty="0" smtClean="0">
                <a:solidFill>
                  <a:schemeClr val="tx1"/>
                </a:solidFill>
              </a:rPr>
              <a:t>MVTEO</a:t>
            </a:r>
          </a:p>
          <a:p>
            <a:pPr algn="ctr"/>
            <a:r>
              <a:rPr lang="ta-IN" dirty="0" smtClean="0">
                <a:solidFill>
                  <a:schemeClr val="tx1"/>
                </a:solidFill>
              </a:rPr>
              <a:t>SOG X2</a:t>
            </a:r>
          </a:p>
          <a:p>
            <a:pPr algn="ctr"/>
            <a:r>
              <a:rPr lang="ta-IN" dirty="0" smtClean="0">
                <a:solidFill>
                  <a:schemeClr val="tx1"/>
                </a:solidFill>
              </a:rPr>
              <a:t>UV RS</a:t>
            </a:r>
          </a:p>
          <a:p>
            <a:pPr algn="ctr"/>
            <a:r>
              <a:rPr lang="ta-IN" dirty="0" smtClean="0">
                <a:solidFill>
                  <a:schemeClr val="tx1"/>
                </a:solidFill>
              </a:rPr>
              <a:t>UPKP FBIH</a:t>
            </a:r>
          </a:p>
          <a:p>
            <a:pPr algn="ctr"/>
            <a:r>
              <a:rPr lang="ta-IN" dirty="0" smtClean="0">
                <a:solidFill>
                  <a:schemeClr val="tx1"/>
                </a:solidFill>
              </a:rPr>
              <a:t>MVPŠ X2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9600" y="3200400"/>
            <a:ext cx="4038600" cy="304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a-IN" dirty="0" smtClean="0">
                <a:solidFill>
                  <a:schemeClr val="tx1"/>
                </a:solidFill>
              </a:rPr>
              <a:t>Testirati metodologiju u dvije pilot općine</a:t>
            </a:r>
            <a:endParaRPr lang="sr-Latn-BA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ta-IN" dirty="0" smtClean="0">
                <a:solidFill>
                  <a:schemeClr val="tx1"/>
                </a:solidFill>
              </a:rPr>
              <a:t>Podizati svijest i jačati kapacitete ključnih aktera za primjenu metodologije</a:t>
            </a:r>
            <a:endParaRPr lang="sr-Latn-BA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ta-IN" dirty="0">
                <a:solidFill>
                  <a:schemeClr val="tx1"/>
                </a:solidFill>
              </a:rPr>
              <a:t>Podizati svijest i jačati kapacitete ključnih aktera za </a:t>
            </a:r>
            <a:r>
              <a:rPr lang="ta-IN" dirty="0" smtClean="0">
                <a:solidFill>
                  <a:schemeClr val="tx1"/>
                </a:solidFill>
              </a:rPr>
              <a:t>integraciju metodologije u regulatorni okvir</a:t>
            </a:r>
            <a:endParaRPr lang="sr-Latn-BA" dirty="0">
              <a:solidFill>
                <a:schemeClr val="tx1"/>
              </a:solidFill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11667" y="282222"/>
            <a:ext cx="8523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a-IN" sz="3600" b="1" dirty="0" smtClean="0">
                <a:latin typeface="Calibri"/>
                <a:cs typeface="Calibri"/>
              </a:rPr>
              <a:t>OPĆI OKVIR PROJEKTA GOALWASH </a:t>
            </a:r>
            <a:endParaRPr lang="en-US" sz="36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7352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42"/>
            <a:ext cx="8229600" cy="764401"/>
          </a:xfrm>
          <a:prstGeom prst="rect">
            <a:avLst/>
          </a:prstGeom>
        </p:spPr>
        <p:txBody>
          <a:bodyPr lIns="91428" tIns="45715" rIns="91428" bIns="45715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577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157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6973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31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bs-Latn-BA" sz="3600" b="1" dirty="0" smtClean="0">
                <a:solidFill>
                  <a:srgbClr val="000000"/>
                </a:solidFill>
              </a:rPr>
              <a:t>PRIJEDLOG TARIFNE STRUKTURE I NAČINA PRORAČUNA CIJENE</a:t>
            </a:r>
            <a:endParaRPr lang="bs-Latn-BA" sz="3600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1863" y="1513667"/>
            <a:ext cx="8932138" cy="4483511"/>
          </a:xfrm>
          <a:prstGeom prst="rect">
            <a:avLst/>
          </a:prstGeom>
        </p:spPr>
        <p:txBody>
          <a:bodyPr lIns="91428" tIns="45715" rIns="91428" bIns="45715"/>
          <a:lstStyle>
            <a:lvl1pPr marL="228287" indent="-228287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4865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447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024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4604" indent="-228287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182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761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4339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0919" indent="-228287" algn="l" defTabSz="91315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hr-BA" sz="2400" dirty="0" smtClean="0">
                <a:solidFill>
                  <a:srgbClr val="000000"/>
                </a:solidFill>
              </a:rPr>
              <a:t>Uključuju redovne operativne troškove, pune troškove amortizacije na sva stalna sredstva, eventualno troškove kapitalnih investicija</a:t>
            </a:r>
          </a:p>
          <a:p>
            <a:r>
              <a:rPr lang="hr-BA" sz="2400" b="1" dirty="0" smtClean="0">
                <a:solidFill>
                  <a:srgbClr val="000000"/>
                </a:solidFill>
              </a:rPr>
              <a:t>Prihode ostvarene po ovom osnovu u proporcionalnim iznosima ka troškovima knjižiti na različita konta, koristiti za namijenjene svrhe</a:t>
            </a:r>
          </a:p>
          <a:p>
            <a:r>
              <a:rPr lang="hr-BA" sz="2400" b="1" dirty="0" smtClean="0">
                <a:solidFill>
                  <a:srgbClr val="000000"/>
                </a:solidFill>
              </a:rPr>
              <a:t>Prihodi ostvareni po osnovu dijela cijene koji se odnosi  na amortizaciju se troše isključivo na način određen planom</a:t>
            </a:r>
          </a:p>
          <a:p>
            <a:r>
              <a:rPr lang="hr-BA" sz="2400" dirty="0" smtClean="0">
                <a:solidFill>
                  <a:srgbClr val="000000"/>
                </a:solidFill>
              </a:rPr>
              <a:t>Plan uključuje i program smanjenja neprihodovane vode te redovne zamjene elemenata infrastrukturnog sistema</a:t>
            </a:r>
          </a:p>
          <a:p>
            <a:endParaRPr lang="hr-BA" sz="2400" dirty="0" smtClean="0">
              <a:solidFill>
                <a:srgbClr val="000000"/>
              </a:solidFill>
            </a:endParaRPr>
          </a:p>
          <a:p>
            <a:r>
              <a:rPr lang="hr-BA" sz="2400" b="1" dirty="0" smtClean="0">
                <a:solidFill>
                  <a:srgbClr val="000000"/>
                </a:solidFill>
              </a:rPr>
              <a:t>Jedinična cijena vode po m</a:t>
            </a:r>
            <a:r>
              <a:rPr lang="hr-BA" sz="2400" b="1" baseline="30000" dirty="0" smtClean="0">
                <a:solidFill>
                  <a:srgbClr val="000000"/>
                </a:solidFill>
              </a:rPr>
              <a:t>3</a:t>
            </a:r>
            <a:r>
              <a:rPr lang="hr-BA" sz="2400" b="1" dirty="0" smtClean="0">
                <a:solidFill>
                  <a:srgbClr val="000000"/>
                </a:solidFill>
              </a:rPr>
              <a:t> </a:t>
            </a:r>
            <a:r>
              <a:rPr lang="hr-BA" sz="2400" dirty="0" smtClean="0">
                <a:solidFill>
                  <a:srgbClr val="000000"/>
                </a:solidFill>
              </a:rPr>
              <a:t>= (Predviđeni troškovi djelatnosti (u KM) / Predviđena isporuka vode (u m</a:t>
            </a:r>
            <a:r>
              <a:rPr lang="hr-BA" sz="2400" baseline="30000" dirty="0" smtClean="0">
                <a:solidFill>
                  <a:srgbClr val="000000"/>
                </a:solidFill>
              </a:rPr>
              <a:t>3</a:t>
            </a:r>
            <a:r>
              <a:rPr lang="hr-BA" sz="2400" dirty="0" smtClean="0">
                <a:solidFill>
                  <a:srgbClr val="000000"/>
                </a:solidFill>
              </a:rPr>
              <a:t>)) x (1/Napl)</a:t>
            </a:r>
          </a:p>
          <a:p>
            <a:endParaRPr lang="hr-BA" sz="2400" dirty="0" smtClean="0">
              <a:solidFill>
                <a:srgbClr val="000000"/>
              </a:solidFill>
            </a:endParaRPr>
          </a:p>
          <a:p>
            <a:pPr lvl="0"/>
            <a:endParaRPr lang="bs-Latn-BA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428" tIns="45715" rIns="91428" bIns="45715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57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15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6973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631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2892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39472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6050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2629" algn="l" defTabSz="456577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4" descr="moneya_gm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102" y="4227764"/>
            <a:ext cx="1554408" cy="91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741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alibri"/>
                <a:cs typeface="Calibri"/>
              </a:rPr>
              <a:t>O</a:t>
            </a:r>
            <a:r>
              <a:rPr lang="ta-IN" b="1" dirty="0" smtClean="0">
                <a:solidFill>
                  <a:schemeClr val="tx1"/>
                </a:solidFill>
                <a:latin typeface="Calibri"/>
                <a:cs typeface="Calibri"/>
              </a:rPr>
              <a:t>dnos grada/opštine i vodovoda</a:t>
            </a:r>
            <a:endParaRPr lang="bs-Latn-BA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31" y="1340556"/>
            <a:ext cx="8604839" cy="526344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1500"/>
              </a:spcAft>
            </a:pP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Grad ili opština osnivač javnog preduzeća </a:t>
            </a:r>
            <a:r>
              <a:rPr lang="mr-IN" dirty="0" smtClean="0">
                <a:solidFill>
                  <a:schemeClr val="tx1"/>
                </a:solidFill>
                <a:latin typeface="Calibri"/>
                <a:cs typeface="Calibri"/>
              </a:rPr>
              <a:t>–</a:t>
            </a: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 povjerava vodovodnu i kanalizacionu mrežu na upravljanje</a:t>
            </a:r>
          </a:p>
          <a:p>
            <a:pPr>
              <a:spcBef>
                <a:spcPts val="300"/>
              </a:spcBef>
              <a:spcAft>
                <a:spcPts val="1500"/>
              </a:spcAft>
            </a:pPr>
            <a:r>
              <a:rPr lang="ta-IN" b="1" dirty="0" smtClean="0">
                <a:solidFill>
                  <a:srgbClr val="3366FF"/>
                </a:solidFill>
                <a:latin typeface="Calibri"/>
                <a:cs typeface="Calibri"/>
              </a:rPr>
              <a:t>Potrebno imati cjelovitu i ažurnu knjigu stalnih sredstava</a:t>
            </a:r>
          </a:p>
          <a:p>
            <a:pPr>
              <a:spcBef>
                <a:spcPts val="300"/>
              </a:spcBef>
              <a:spcAft>
                <a:spcPts val="1500"/>
              </a:spcAft>
            </a:pP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Funkcija nadzora i strateškog upravljanja</a:t>
            </a:r>
          </a:p>
          <a:p>
            <a:pPr>
              <a:spcBef>
                <a:spcPts val="300"/>
              </a:spcBef>
              <a:spcAft>
                <a:spcPts val="1500"/>
              </a:spcAft>
            </a:pP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Važna </a:t>
            </a:r>
            <a:r>
              <a:rPr lang="ta-IN" b="1" dirty="0" smtClean="0">
                <a:solidFill>
                  <a:srgbClr val="3366FF"/>
                </a:solidFill>
                <a:latin typeface="Calibri"/>
                <a:cs typeface="Calibri"/>
              </a:rPr>
              <a:t>funkcija razmatranja i eventualnog odobravanja zahtjeva za promjenom cijene</a:t>
            </a:r>
          </a:p>
          <a:p>
            <a:pPr>
              <a:spcBef>
                <a:spcPts val="300"/>
              </a:spcBef>
              <a:spcAft>
                <a:spcPts val="1500"/>
              </a:spcAft>
            </a:pP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Procedura formiranja cijene i metodologija za istu rijetko prethodno jasno definirana i usvojena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bs-Latn-BA" sz="2500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bs-Latn-BA" sz="25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871C-5A1F-7E48-958E-1420BDA97A35}" type="slidenum">
              <a:rPr lang="en-US" smtClean="0">
                <a:solidFill>
                  <a:schemeClr val="tx1"/>
                </a:solidFill>
              </a:rPr>
              <a:pPr/>
              <a:t>21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03915"/>
      </p:ext>
    </p:extLst>
  </p:cSld>
  <p:clrMapOvr>
    <a:masterClrMapping/>
  </p:clrMapOvr>
  <p:transition xmlns:p14="http://schemas.microsoft.com/office/powerpoint/2010/main" spd="med">
    <p:strips dir="r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alibri"/>
                <a:cs typeface="Calibri"/>
              </a:rPr>
              <a:t>O</a:t>
            </a:r>
            <a:r>
              <a:rPr lang="ta-IN" b="1" dirty="0" smtClean="0">
                <a:solidFill>
                  <a:schemeClr val="tx1"/>
                </a:solidFill>
                <a:latin typeface="Calibri"/>
                <a:cs typeface="Calibri"/>
              </a:rPr>
              <a:t>dnos grada/opštine i vodovoda</a:t>
            </a:r>
            <a:endParaRPr lang="bs-Latn-BA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31" y="874889"/>
            <a:ext cx="8604839" cy="572911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endParaRPr lang="ta-IN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P</a:t>
            </a: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ri usvajanju nove cijene pojavljuje se situacija da se odobrava niža od zahtijevane, a da se pri tom ne odredi koje odnosne troškove treba eliminisati (ili ne platiti)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ta-IN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ta-IN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ta-IN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ta-IN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ta-IN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Prijedlog </a:t>
            </a: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  <a:hlinkClick r:id="rId2" action="ppaction://hlinkfile"/>
              </a:rPr>
              <a:t>uputstva za vijećnike </a:t>
            </a:r>
            <a:r>
              <a:rPr lang="ta-IN" dirty="0" smtClean="0">
                <a:solidFill>
                  <a:schemeClr val="tx1"/>
                </a:solidFill>
                <a:latin typeface="Calibri"/>
                <a:cs typeface="Calibri"/>
              </a:rPr>
              <a:t>pri glasanju o cijeni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bs-Latn-BA" sz="2500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bs-Latn-BA" sz="25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871C-5A1F-7E48-958E-1420BDA97A35}" type="slidenum">
              <a:rPr lang="en-US" smtClean="0">
                <a:solidFill>
                  <a:schemeClr val="tx1"/>
                </a:solidFill>
              </a:rPr>
              <a:pPr/>
              <a:t>22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09600" y="2979808"/>
            <a:ext cx="1439333" cy="9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ta-IN" b="1" dirty="0" smtClean="0">
                <a:latin typeface="Calibri"/>
                <a:cs typeface="Calibri"/>
              </a:rPr>
              <a:t>TROŠKOVI ZAPOSLENIH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2979808"/>
            <a:ext cx="1439333" cy="9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ta-IN" b="1" dirty="0" smtClean="0">
                <a:latin typeface="Calibri"/>
                <a:cs typeface="Calibri"/>
              </a:rPr>
              <a:t>TROŠKOVI ENERGIJE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8022" y="2979808"/>
            <a:ext cx="1439333" cy="9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ta-IN" b="1" dirty="0" smtClean="0">
                <a:latin typeface="Calibri"/>
                <a:cs typeface="Calibri"/>
              </a:rPr>
              <a:t>OSTALI OPERATIVNI TROŠKOVI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8644" y="2979808"/>
            <a:ext cx="1620000" cy="9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ta-IN" b="1" dirty="0" smtClean="0">
                <a:latin typeface="Calibri"/>
                <a:cs typeface="Calibri"/>
              </a:rPr>
              <a:t>TROŠKOVI INVESTIC. ODRŽAVANJA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1422" y="2979808"/>
            <a:ext cx="1439333" cy="9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ta-IN" b="1" dirty="0" smtClean="0">
                <a:latin typeface="Calibri"/>
                <a:cs typeface="Calibri"/>
              </a:rPr>
              <a:t>TROŠKOVI KREDITA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95333" y="2568222"/>
            <a:ext cx="15804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sz="9600" dirty="0" smtClean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96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30621" y="2565400"/>
            <a:ext cx="15804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sz="9600" dirty="0" smtClean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96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35001" y="3979334"/>
            <a:ext cx="7365999" cy="584776"/>
            <a:chOff x="635001" y="3979334"/>
            <a:chExt cx="7365999" cy="584776"/>
          </a:xfrm>
        </p:grpSpPr>
        <p:sp>
          <p:nvSpPr>
            <p:cNvPr id="13" name="TextBox 12"/>
            <p:cNvSpPr txBox="1"/>
            <p:nvPr/>
          </p:nvSpPr>
          <p:spPr>
            <a:xfrm>
              <a:off x="3471333" y="3979334"/>
              <a:ext cx="1566334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a-IN" sz="3200" b="1" dirty="0" smtClean="0">
                  <a:latin typeface="Calibri"/>
                  <a:cs typeface="Calibri"/>
                </a:rPr>
                <a:t>cijena</a:t>
              </a:r>
              <a:endParaRPr lang="en-US" sz="3200" b="1" dirty="0">
                <a:latin typeface="Calibri"/>
                <a:cs typeface="Calibri"/>
              </a:endParaRPr>
            </a:p>
          </p:txBody>
        </p:sp>
        <p:cxnSp>
          <p:nvCxnSpPr>
            <p:cNvPr id="15" name="Straight Arrow Connector 14"/>
            <p:cNvCxnSpPr>
              <a:stCxn id="13" idx="1"/>
            </p:cNvCxnSpPr>
            <p:nvPr/>
          </p:nvCxnSpPr>
          <p:spPr>
            <a:xfrm flipH="1" flipV="1">
              <a:off x="635001" y="4261556"/>
              <a:ext cx="2836332" cy="1016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3" idx="3"/>
            </p:cNvCxnSpPr>
            <p:nvPr/>
          </p:nvCxnSpPr>
          <p:spPr>
            <a:xfrm>
              <a:off x="5037667" y="4271722"/>
              <a:ext cx="2963333" cy="3945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78316629"/>
      </p:ext>
    </p:extLst>
  </p:cSld>
  <p:clrMapOvr>
    <a:masterClrMapping/>
  </p:clrMapOvr>
  <p:transition xmlns:p14="http://schemas.microsoft.com/office/powerpoint/2010/main" spd="med">
    <p:strips dir="r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56586" y="274641"/>
            <a:ext cx="8736673" cy="1143000"/>
          </a:xfrm>
          <a:prstGeom prst="rect">
            <a:avLst/>
          </a:prstGeom>
        </p:spPr>
        <p:txBody>
          <a:bodyPr lIns="91417" tIns="45709" rIns="91417" bIns="45709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63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27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6990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54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hr-BA" sz="3200" b="1" dirty="0">
                <a:solidFill>
                  <a:srgbClr val="000000"/>
                </a:solidFill>
                <a:latin typeface="Calibri"/>
                <a:cs typeface="Calibri"/>
              </a:rPr>
              <a:t>ODOBRAVANJE ZAHTJEVA ZA </a:t>
            </a:r>
            <a:r>
              <a:rPr lang="ta-IN" sz="3200" b="1" dirty="0">
                <a:solidFill>
                  <a:srgbClr val="000000"/>
                </a:solidFill>
                <a:latin typeface="Calibri"/>
                <a:cs typeface="Calibri"/>
              </a:rPr>
              <a:t>PROMJENOM </a:t>
            </a:r>
            <a:r>
              <a:rPr lang="hr-BA" sz="3200" b="1" dirty="0">
                <a:solidFill>
                  <a:srgbClr val="000000"/>
                </a:solidFill>
                <a:latin typeface="Calibri"/>
                <a:cs typeface="Calibri"/>
              </a:rPr>
              <a:t>CIJEN</a:t>
            </a:r>
            <a:r>
              <a:rPr lang="ta-IN" sz="3200" b="1" dirty="0">
                <a:solidFill>
                  <a:srgbClr val="000000"/>
                </a:solidFill>
                <a:latin typeface="Calibri"/>
                <a:cs typeface="Calibri"/>
              </a:rPr>
              <a:t>E</a:t>
            </a:r>
            <a:endParaRPr lang="bs-Latn-BA" sz="3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1863" y="1100667"/>
            <a:ext cx="8932138" cy="5574770"/>
          </a:xfrm>
          <a:prstGeom prst="rect">
            <a:avLst/>
          </a:prstGeom>
        </p:spPr>
        <p:txBody>
          <a:bodyPr lIns="91417" tIns="45709" rIns="91417" bIns="45709"/>
          <a:lstStyle>
            <a:lvl1pPr marL="228315" indent="-228315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4950" indent="-228315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1588" indent="-228315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8222" indent="-228315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4858" indent="-228315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1492" indent="-228315" algn="l" defTabSz="91327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128" indent="-228315" algn="l" defTabSz="91327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4763" indent="-228315" algn="l" defTabSz="91327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1399" indent="-228315" algn="l" defTabSz="91327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a-IN" sz="2500" b="1" dirty="0">
                <a:solidFill>
                  <a:srgbClr val="000000"/>
                </a:solidFill>
                <a:latin typeface="Calibri"/>
                <a:cs typeface="Calibri"/>
              </a:rPr>
              <a:t>Promjena </a:t>
            </a:r>
            <a:r>
              <a:rPr lang="hr-BA" sz="2500" b="1" dirty="0">
                <a:solidFill>
                  <a:srgbClr val="000000"/>
                </a:solidFill>
                <a:latin typeface="Calibri"/>
                <a:cs typeface="Calibri"/>
              </a:rPr>
              <a:t>neće </a:t>
            </a:r>
            <a:r>
              <a:rPr lang="ta-IN" sz="2500" b="1" dirty="0">
                <a:solidFill>
                  <a:srgbClr val="000000"/>
                </a:solidFill>
                <a:latin typeface="Calibri"/>
                <a:cs typeface="Calibri"/>
              </a:rPr>
              <a:t>biti odobrena </a:t>
            </a:r>
            <a:r>
              <a:rPr lang="hr-BA" sz="2500" b="1" dirty="0">
                <a:solidFill>
                  <a:srgbClr val="000000"/>
                </a:solidFill>
                <a:latin typeface="Calibri"/>
                <a:cs typeface="Calibri"/>
              </a:rPr>
              <a:t>ako plan i realizacija istoga ne pokazuju jasna i vidljiva poboljšanja iskazana vrijednostima pokazatelja </a:t>
            </a:r>
            <a:endParaRPr lang="ta-IN" sz="2500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hr-BA" sz="2500" dirty="0" smtClean="0">
                <a:solidFill>
                  <a:srgbClr val="000000"/>
                </a:solidFill>
              </a:rPr>
              <a:t>Potreban </a:t>
            </a:r>
            <a:r>
              <a:rPr lang="hr-BA" sz="2500" dirty="0">
                <a:solidFill>
                  <a:srgbClr val="000000"/>
                </a:solidFill>
              </a:rPr>
              <a:t>period tranzicije i postupnog poboljšanja vrijednosti, neće biti jednak za različita poduzeća ili indikatore</a:t>
            </a:r>
          </a:p>
          <a:p>
            <a:r>
              <a:rPr lang="hr-BA" sz="2500" b="1" dirty="0">
                <a:solidFill>
                  <a:srgbClr val="000000"/>
                </a:solidFill>
              </a:rPr>
              <a:t>U ovim periodima tranzicije, naročito ako je početna cijena usluga vrlo niska i ne odgovara stvarnim troškovima, i cijena treba imati postupni a ne nagli rast, dok ne dostigne jednovremeno opadajuću visinu odnosnih troškova</a:t>
            </a:r>
            <a:r>
              <a:rPr lang="hr-BA" sz="2500" dirty="0">
                <a:solidFill>
                  <a:srgbClr val="000000"/>
                </a:solidFill>
              </a:rPr>
              <a:t>  (zbog očekivane sve veće efikasnosti)</a:t>
            </a:r>
          </a:p>
          <a:p>
            <a:r>
              <a:rPr lang="hr-BA" sz="2500" dirty="0">
                <a:solidFill>
                  <a:srgbClr val="000000"/>
                </a:solidFill>
              </a:rPr>
              <a:t>Takvim pristupom bi se izbjeglo nagrađivanje neefikasnosti poduzeća u početnom periodu, kada bi visina troškova zapravo bila neopravdana</a:t>
            </a:r>
            <a:endParaRPr lang="bs-Latn-BA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417" tIns="45709" rIns="91417" bIns="45709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663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327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6990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654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3174" algn="l" defTabSz="45663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39811" algn="l" defTabSz="45663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6445" algn="l" defTabSz="45663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3080" algn="l" defTabSz="45663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23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50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b="1" dirty="0" smtClean="0">
                <a:solidFill>
                  <a:schemeClr val="tx1"/>
                </a:solidFill>
                <a:latin typeface="Calibri"/>
                <a:cs typeface="Calibri"/>
              </a:rPr>
              <a:t>RANIJI ZAKLJUČCI</a:t>
            </a:r>
            <a:endParaRPr lang="bs-Latn-BA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31" y="874889"/>
            <a:ext cx="8604839" cy="5729111"/>
          </a:xfrm>
        </p:spPr>
        <p:txBody>
          <a:bodyPr/>
          <a:lstStyle/>
          <a:p>
            <a:pPr>
              <a:spcBef>
                <a:spcPts val="526"/>
              </a:spcBef>
              <a:spcAft>
                <a:spcPts val="1200"/>
              </a:spcAft>
            </a:pPr>
            <a:r>
              <a:rPr lang="hr-BA" sz="2400" dirty="0">
                <a:solidFill>
                  <a:srgbClr val="000000"/>
                </a:solidFill>
                <a:latin typeface="Calibri"/>
                <a:cs typeface="Calibri"/>
              </a:rPr>
              <a:t>Tekući regulatorni okvir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i postojeća praksa </a:t>
            </a:r>
            <a:r>
              <a:rPr lang="hr-HR" sz="2400" dirty="0">
                <a:solidFill>
                  <a:srgbClr val="000000"/>
                </a:solidFill>
                <a:latin typeface="Calibri"/>
                <a:cs typeface="Calibri"/>
              </a:rPr>
              <a:t>ne osigurava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ju</a:t>
            </a:r>
            <a:r>
              <a:rPr lang="hr-HR" sz="2400" dirty="0">
                <a:solidFill>
                  <a:srgbClr val="000000"/>
                </a:solidFill>
                <a:latin typeface="Calibri"/>
                <a:cs typeface="Calibri"/>
              </a:rPr>
              <a:t> samoodrživost </a:t>
            </a:r>
          </a:p>
          <a:p>
            <a:pPr>
              <a:spcBef>
                <a:spcPts val="526"/>
              </a:spcBef>
              <a:spcAft>
                <a:spcPts val="1200"/>
              </a:spcAft>
            </a:pPr>
            <a:r>
              <a:rPr lang="hr-HR" sz="2400" dirty="0">
                <a:solidFill>
                  <a:srgbClr val="000000"/>
                </a:solidFill>
                <a:latin typeface="Calibri"/>
                <a:cs typeface="Calibri"/>
              </a:rPr>
              <a:t>Odobrena cijena usluga ne osigurava pokrivanje svih troškova</a:t>
            </a:r>
          </a:p>
          <a:p>
            <a:pPr>
              <a:spcBef>
                <a:spcPts val="526"/>
              </a:spcBef>
              <a:spcAft>
                <a:spcPts val="1200"/>
              </a:spcAft>
            </a:pPr>
            <a:r>
              <a:rPr lang="hr-HR" sz="2400" dirty="0">
                <a:solidFill>
                  <a:srgbClr val="000000"/>
                </a:solidFill>
                <a:latin typeface="Calibri"/>
                <a:cs typeface="Calibri"/>
              </a:rPr>
              <a:t>Posljedica je pogoršanje stanja mreže i kvalitete usluge</a:t>
            </a:r>
          </a:p>
          <a:p>
            <a:pPr>
              <a:spcBef>
                <a:spcPts val="2326"/>
              </a:spcBef>
              <a:spcAft>
                <a:spcPts val="2400"/>
              </a:spcAft>
            </a:pPr>
            <a:r>
              <a:rPr lang="hr-BA" sz="2400" b="1" dirty="0">
                <a:solidFill>
                  <a:schemeClr val="tx1"/>
                </a:solidFill>
                <a:latin typeface="Calibri"/>
                <a:cs typeface="Calibri"/>
              </a:rPr>
              <a:t>Odgovornost za </a:t>
            </a:r>
            <a:r>
              <a:rPr lang="hr-BA" sz="2400" b="1" dirty="0" err="1">
                <a:solidFill>
                  <a:schemeClr val="tx1"/>
                </a:solidFill>
                <a:latin typeface="Calibri"/>
                <a:cs typeface="Calibri"/>
              </a:rPr>
              <a:t>samoodrživost</a:t>
            </a:r>
            <a:r>
              <a:rPr lang="hr-BA" sz="2400" b="1" dirty="0">
                <a:solidFill>
                  <a:schemeClr val="tx1"/>
                </a:solidFill>
                <a:latin typeface="Calibri"/>
                <a:cs typeface="Calibri"/>
              </a:rPr>
              <a:t> je neupitno na strani lokalne zajednice, ista se može rasteretiti ali ne i u cijelosti delegirati vlastitom komunalnom poduzeću</a:t>
            </a:r>
            <a:endParaRPr lang="hr-HR" sz="24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spcBef>
                <a:spcPts val="526"/>
              </a:spcBef>
              <a:spcAft>
                <a:spcPts val="1200"/>
              </a:spcAft>
            </a:pPr>
            <a:r>
              <a:rPr lang="hr-BA" sz="2400" dirty="0" smtClean="0">
                <a:solidFill>
                  <a:srgbClr val="000000"/>
                </a:solidFill>
                <a:latin typeface="Calibri"/>
                <a:cs typeface="Calibri"/>
              </a:rPr>
              <a:t>Politike </a:t>
            </a:r>
            <a:r>
              <a:rPr lang="hr-BA" sz="2400" dirty="0">
                <a:solidFill>
                  <a:srgbClr val="000000"/>
                </a:solidFill>
                <a:latin typeface="Calibri"/>
                <a:cs typeface="Calibri"/>
              </a:rPr>
              <a:t>sektora voda - zaključak da je u BiH potrebno uspostaviti sistem u kojem će cijena vodnih usluga osigurati neprofitno i samoodrživo financiranje sektora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spcBef>
                <a:spcPts val="526"/>
              </a:spcBef>
              <a:spcAft>
                <a:spcPts val="1200"/>
              </a:spcAft>
            </a:pPr>
            <a:r>
              <a:rPr lang="ta-IN" sz="2400" b="1" dirty="0">
                <a:solidFill>
                  <a:srgbClr val="000000"/>
                </a:solidFill>
                <a:latin typeface="Calibri"/>
                <a:cs typeface="Calibri"/>
              </a:rPr>
              <a:t>M</a:t>
            </a:r>
            <a:r>
              <a:rPr lang="hr-BA" sz="2400" b="1" dirty="0">
                <a:solidFill>
                  <a:srgbClr val="000000"/>
                </a:solidFill>
                <a:latin typeface="Calibri"/>
                <a:cs typeface="Calibri"/>
              </a:rPr>
              <a:t>etodologija koja uključuje i planiranje u funkciji poboljšanja operativne i financijske uspješnosti</a:t>
            </a:r>
          </a:p>
          <a:p>
            <a:pPr>
              <a:spcBef>
                <a:spcPts val="526"/>
              </a:spcBef>
            </a:pPr>
            <a:endParaRPr lang="bs-Latn-BA" sz="2500" dirty="0">
              <a:solidFill>
                <a:schemeClr val="tx1"/>
              </a:solidFill>
              <a:latin typeface="Calibri"/>
              <a:cs typeface="Calibri"/>
            </a:endParaRPr>
          </a:p>
          <a:p>
            <a:endParaRPr lang="bs-Latn-BA" sz="25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871C-5A1F-7E48-958E-1420BDA97A35}" type="slidenum">
              <a:rPr lang="en-US" smtClean="0">
                <a:solidFill>
                  <a:schemeClr val="tx1"/>
                </a:solidFill>
              </a:rPr>
              <a:pPr/>
              <a:t>3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460572"/>
      </p:ext>
    </p:extLst>
  </p:cSld>
  <p:clrMapOvr>
    <a:masterClrMapping/>
  </p:clrMapOvr>
  <p:transition xmlns:p14="http://schemas.microsoft.com/office/powerpoint/2010/main" spd="med">
    <p:strips dir="r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b="1" dirty="0" smtClean="0">
                <a:solidFill>
                  <a:schemeClr val="tx1"/>
                </a:solidFill>
                <a:latin typeface="Calibri"/>
                <a:cs typeface="Calibri"/>
              </a:rPr>
              <a:t>PROVEDBA: Testirati </a:t>
            </a:r>
            <a:r>
              <a:rPr lang="ta-IN" b="1" dirty="0">
                <a:solidFill>
                  <a:schemeClr val="tx1"/>
                </a:solidFill>
                <a:latin typeface="Calibri"/>
                <a:cs typeface="Calibri"/>
              </a:rPr>
              <a:t>metodologiju </a:t>
            </a:r>
            <a:endParaRPr lang="bs-Latn-BA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31" y="1026215"/>
            <a:ext cx="8604839" cy="5577785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M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etodologija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je prihvaćena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za</a:t>
            </a:r>
            <a:r>
              <a:rPr lang="en-US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Calibri"/>
              </a:rPr>
              <a:t>testiranje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 u 2 lokalne zajednice,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Teslić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u RS i Tešanj u FBiH </a:t>
            </a:r>
            <a:endParaRPr lang="ta-IN" sz="27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2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Konzultanti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predložili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promjene u računovodstvenim postupcima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, započeto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ažuriranje knjige stalnih sredstava,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izvršeno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mapiranje mreže i definiranje zona mjerenja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, pripremljen nacrt plana upravljanja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neoprihodovanom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vodom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 </a:t>
            </a:r>
            <a:endParaRPr lang="en-US" sz="2400" dirty="0">
              <a:solidFill>
                <a:srgbClr val="000000"/>
              </a:solidFill>
              <a:cs typeface="Calibri"/>
            </a:endParaRPr>
          </a:p>
          <a:p>
            <a:pPr marL="457200" lvl="2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odrška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u pripremi poslovnog plana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, sa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baseline vrijednosti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ma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 ključnih indikatora uspješnosti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2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U toku julai augusta 2017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testiranje na podacima iz računovodstva po troškovnim centrima, uz ažuriranu knjigu stalnih sredstava</a:t>
            </a:r>
          </a:p>
          <a:p>
            <a:pPr marL="457200" lvl="2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U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septembru predstavljanje rezultata metodologije u Tesliću i Tešnju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2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Nakon testa završna podešavanja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metodologije</a:t>
            </a:r>
            <a:endParaRPr lang="ta-IN" sz="2600" dirty="0" smtClean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871C-5A1F-7E48-958E-1420BDA97A35}" type="slidenum">
              <a:rPr lang="en-US" smtClean="0">
                <a:solidFill>
                  <a:schemeClr val="tx1"/>
                </a:solidFill>
              </a:rPr>
              <a:pPr/>
              <a:t>4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1761448"/>
      </p:ext>
    </p:extLst>
  </p:cSld>
  <p:clrMapOvr>
    <a:masterClrMapping/>
  </p:clrMapOvr>
  <p:transition xmlns:p14="http://schemas.microsoft.com/office/powerpoint/2010/main" spd="med">
    <p:strips dir="rd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523228" cy="623297"/>
          </a:xfrm>
        </p:spPr>
        <p:txBody>
          <a:bodyPr/>
          <a:lstStyle/>
          <a:p>
            <a:r>
              <a:rPr lang="ta-IN" sz="3000" b="1" dirty="0">
                <a:solidFill>
                  <a:schemeClr val="tx1"/>
                </a:solidFill>
                <a:latin typeface="Calibri"/>
                <a:cs typeface="Calibri"/>
              </a:rPr>
              <a:t>PROVEDBA: </a:t>
            </a:r>
            <a:r>
              <a:rPr lang="ta-IN" sz="3000" b="1" dirty="0" smtClean="0">
                <a:solidFill>
                  <a:schemeClr val="tx1"/>
                </a:solidFill>
                <a:latin typeface="Calibri"/>
                <a:cs typeface="Calibri"/>
              </a:rPr>
              <a:t>Podizati </a:t>
            </a:r>
            <a:r>
              <a:rPr lang="ta-IN" sz="3000" b="1" dirty="0">
                <a:solidFill>
                  <a:schemeClr val="tx1"/>
                </a:solidFill>
                <a:latin typeface="Calibri"/>
                <a:cs typeface="Calibri"/>
              </a:rPr>
              <a:t>svijest i jačati kapacitete </a:t>
            </a:r>
            <a:endParaRPr lang="bs-Latn-BA" sz="3000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31" y="874889"/>
            <a:ext cx="8604839" cy="5729111"/>
          </a:xfrm>
        </p:spPr>
        <p:txBody>
          <a:bodyPr/>
          <a:lstStyle/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Održane 4 r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egionalne radionice i debate za predstavnike ViK p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duzeća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 u toku jeseni 2016 u Banja Luci, Doboju, Mostaru i Sarajevu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Metodologija predstavljena na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prvom BiH Kongresu o vodama održanom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u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Sarajevu u oktobru 2016</a:t>
            </a:r>
            <a:endParaRPr lang="en-US" sz="2400" dirty="0">
              <a:solidFill>
                <a:srgbClr val="000000"/>
              </a:solidFill>
              <a:cs typeface="Calibri"/>
            </a:endParaRP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Metodologija predstavljena na Skupštini UPKP FBiH u novembru 2016 u Sarajevu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Metodologija i njen okvir prikazani načelnicima u oba entiteta na Skuštinama Saveza općina/opština i gradova RS i FBiH krajem marta 2017 u Bijeljini i početkom maja 2017 u Čapljini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R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egionalne 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radionice i debate za lokalno stanovništvo i organizacije civilnog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društva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 u Sarajevu, Banja Luci i Tuzli u toku aprila i maja 2017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871C-5A1F-7E48-958E-1420BDA97A35}" type="slidenum">
              <a:rPr lang="en-US" smtClean="0">
                <a:solidFill>
                  <a:schemeClr val="tx1"/>
                </a:solidFill>
              </a:rPr>
              <a:pPr/>
              <a:t>5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2071644"/>
      </p:ext>
    </p:extLst>
  </p:cSld>
  <p:clrMapOvr>
    <a:masterClrMapping/>
  </p:clrMapOvr>
  <p:transition xmlns:p14="http://schemas.microsoft.com/office/powerpoint/2010/main" spd="med">
    <p:strips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31" y="874889"/>
            <a:ext cx="8604839" cy="5729111"/>
          </a:xfrm>
        </p:spPr>
        <p:txBody>
          <a:bodyPr/>
          <a:lstStyle/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Objavljeno više članaka,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dopis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a,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jav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nih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saopštenja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vezan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ih za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potrebu pokrivanja troškova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i potrebu za operativnom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efikasnošću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 u vodovodima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Pripremljen 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let</a:t>
            </a:r>
            <a:r>
              <a:rPr lang="ta-IN" sz="2400" dirty="0" smtClean="0">
                <a:solidFill>
                  <a:srgbClr val="000000"/>
                </a:solidFill>
                <a:cs typeface="Calibri"/>
              </a:rPr>
              <a:t>ak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o troškovima vezanim za pružanje usluga i operativnoj efikasnosti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(koji se može dostavljati 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sa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računima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endParaRPr lang="en-US" sz="2400" dirty="0">
              <a:solidFill>
                <a:srgbClr val="000000"/>
              </a:solidFill>
              <a:cs typeface="Calibri"/>
            </a:endParaRP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Pripremljen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let</a:t>
            </a:r>
            <a:r>
              <a:rPr lang="ta-IN" sz="2400" dirty="0">
                <a:solidFill>
                  <a:srgbClr val="000000"/>
                </a:solidFill>
                <a:cs typeface="Calibri"/>
              </a:rPr>
              <a:t>ak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ta-IN" sz="2400" dirty="0" smtClean="0">
                <a:solidFill>
                  <a:srgbClr val="000000"/>
                </a:solidFill>
                <a:cs typeface="Calibri"/>
              </a:rPr>
              <a:t>za vijećnike JLS o tome kakve dokaze o ostvarnim ali optimiziranim troškovima trebaju tražiti od vodovoda pri glasanju o promeni cijene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(smernice za vijećnike)</a:t>
            </a: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tvoreni 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dan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i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 u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vodovodnim poduzećima u Banja Luci, Bosanskom Petrovcu, Istočnom Sarajevu i Neumu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za 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učenike iz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škola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 u maju i junu 2017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lvl="1" indent="-457200">
              <a:spcBef>
                <a:spcPts val="600"/>
              </a:spcBef>
              <a:spcAft>
                <a:spcPts val="12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Izrađen komunikacijski plan projekta GoalWash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871C-5A1F-7E48-958E-1420BDA97A35}" type="slidenum">
              <a:rPr lang="en-US" smtClean="0">
                <a:solidFill>
                  <a:schemeClr val="tx1"/>
                </a:solidFill>
              </a:rPr>
              <a:pPr/>
              <a:t>6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74641"/>
            <a:ext cx="8523228" cy="623297"/>
          </a:xfrm>
          <a:prstGeom prst="rect">
            <a:avLst/>
          </a:prstGeom>
        </p:spPr>
        <p:txBody>
          <a:bodyPr lIns="87048" tIns="43522" rIns="87048" bIns="43522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 cap="all" baseline="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652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304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69566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60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ta-IN" sz="3000" b="1" smtClean="0">
                <a:solidFill>
                  <a:schemeClr val="tx1"/>
                </a:solidFill>
                <a:latin typeface="Calibri"/>
                <a:cs typeface="Calibri"/>
              </a:rPr>
              <a:t>PROVEDBA: Podizati svijest i jačati kapacitete </a:t>
            </a:r>
            <a:endParaRPr lang="bs-Latn-BA" sz="3000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4174331"/>
      </p:ext>
    </p:extLst>
  </p:cSld>
  <p:clrMapOvr>
    <a:masterClrMapping/>
  </p:clrMapOvr>
  <p:transition xmlns:p14="http://schemas.microsoft.com/office/powerpoint/2010/main" spd="med">
    <p:strips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21" y="874889"/>
            <a:ext cx="8890624" cy="5729111"/>
          </a:xfrm>
        </p:spPr>
        <p:txBody>
          <a:bodyPr/>
          <a:lstStyle/>
          <a:p>
            <a:pPr lvl="1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Koordinacija tekućih napora na poboljšanju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 BiH legislative koja uređuje pružanje komunalnih usluga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 sa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Svjetskom bankom WB (u toku projekt koji utvrđuje položaj vodovodnih poduzeća)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Po objavi WB studije 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rganiziranje sastanaka sa javnom administracijom/vladama u cilju lobiranja za promjene u zakonskim propisima o vodnim tarifama 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Na temelju rezultata tih sastanaka dodatna p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odršk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 udruženjima </a:t>
            </a:r>
            <a:r>
              <a:rPr lang="ta-IN" sz="2400" dirty="0" smtClean="0">
                <a:solidFill>
                  <a:srgbClr val="000000"/>
                </a:solidFill>
                <a:cs typeface="Calibri"/>
              </a:rPr>
              <a:t>vodovodnih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p</a:t>
            </a:r>
            <a:r>
              <a:rPr lang="ta-IN" sz="2400" dirty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duzeća</a:t>
            </a:r>
            <a:r>
              <a:rPr lang="ta-IN" sz="2400" dirty="0" smtClean="0">
                <a:solidFill>
                  <a:srgbClr val="000000"/>
                </a:solidFill>
                <a:cs typeface="Calibri"/>
              </a:rPr>
              <a:t> (UV RS, UPKP FBiH, </a:t>
            </a:r>
            <a:r>
              <a:rPr lang="ta-IN" sz="2400" dirty="0" smtClean="0">
                <a:solidFill>
                  <a:srgbClr val="000000"/>
                </a:solidFill>
                <a:cs typeface="Calibri"/>
              </a:rPr>
              <a:t>Aquasan)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da pripreme i </a:t>
            </a:r>
            <a:r>
              <a:rPr lang="ta-IN" sz="2400" dirty="0" smtClean="0">
                <a:solidFill>
                  <a:srgbClr val="000000"/>
                </a:solidFill>
                <a:cs typeface="Calibri"/>
              </a:rPr>
              <a:t>provedu </a:t>
            </a:r>
            <a:r>
              <a:rPr lang="bs-Latn-BA" sz="2400" dirty="0" smtClean="0">
                <a:solidFill>
                  <a:srgbClr val="000000"/>
                </a:solidFill>
                <a:cs typeface="Calibri"/>
              </a:rPr>
              <a:t>kampanju </a:t>
            </a:r>
            <a:r>
              <a:rPr lang="bs-Latn-BA" sz="2400" dirty="0">
                <a:solidFill>
                  <a:srgbClr val="000000"/>
                </a:solidFill>
                <a:cs typeface="Calibri"/>
              </a:rPr>
              <a:t>o potrebi poboljšanja regulatornog okvira za vodne tarife i o potrebi uspostavljanja regulatornih tijela </a:t>
            </a:r>
            <a:endParaRPr lang="ta-IN" sz="2400" dirty="0" smtClean="0">
              <a:solidFill>
                <a:srgbClr val="000000"/>
              </a:solidFill>
              <a:cs typeface="Calibri"/>
            </a:endParaRPr>
          </a:p>
          <a:p>
            <a:pPr lvl="1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Koordinacija sa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UNDP MEG projektom,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načela metodologije se uvode u 18 vodovodnih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poduzeća</a:t>
            </a:r>
            <a:r>
              <a:rPr lang="ta-IN" sz="2400" b="1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a-IN" sz="2400" b="1" smtClean="0">
                <a:solidFill>
                  <a:srgbClr val="000000"/>
                </a:solidFill>
                <a:latin typeface="Calibri"/>
                <a:cs typeface="Calibri"/>
              </a:rPr>
              <a:t>MEG nadograđuje rezultate GoalWash </a:t>
            </a:r>
            <a:r>
              <a:rPr lang="ta-IN" sz="2400" smtClean="0">
                <a:solidFill>
                  <a:srgbClr val="000000"/>
                </a:solidFill>
                <a:latin typeface="Calibri"/>
                <a:cs typeface="Calibri"/>
              </a:rPr>
              <a:t>projekta </a:t>
            </a: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(otvoreno i za SOG, UPKP FBiH, UV RS...)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lvl="1" indent="-45720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ta-IN" sz="2400" dirty="0" smtClean="0">
                <a:solidFill>
                  <a:srgbClr val="000000"/>
                </a:solidFill>
                <a:latin typeface="Calibri"/>
                <a:cs typeface="Calibri"/>
              </a:rPr>
              <a:t>Cilj: S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tandardi </a:t>
            </a:r>
            <a:r>
              <a:rPr lang="bs-Latn-BA" sz="2400" dirty="0">
                <a:solidFill>
                  <a:srgbClr val="000000"/>
                </a:solidFill>
                <a:latin typeface="Calibri"/>
                <a:cs typeface="Calibri"/>
              </a:rPr>
              <a:t>tarifne metodologije djelimično ugrađeni u regulatorni </a:t>
            </a:r>
            <a:r>
              <a:rPr lang="bs-Latn-BA" sz="2400" dirty="0" smtClean="0">
                <a:solidFill>
                  <a:srgbClr val="000000"/>
                </a:solidFill>
                <a:latin typeface="Calibri"/>
                <a:cs typeface="Calibri"/>
              </a:rPr>
              <a:t>okvir</a:t>
            </a:r>
            <a:endParaRPr lang="ta-IN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871C-5A1F-7E48-958E-1420BDA97A35}" type="slidenum">
              <a:rPr lang="en-US" smtClean="0">
                <a:solidFill>
                  <a:schemeClr val="tx1"/>
                </a:solidFill>
              </a:rPr>
              <a:pPr/>
              <a:t>7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16" y="6302552"/>
            <a:ext cx="120173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523228" cy="623297"/>
          </a:xfrm>
        </p:spPr>
        <p:txBody>
          <a:bodyPr/>
          <a:lstStyle/>
          <a:p>
            <a:r>
              <a:rPr lang="ta-IN" sz="3000" b="1" dirty="0">
                <a:solidFill>
                  <a:schemeClr val="tx1"/>
                </a:solidFill>
                <a:latin typeface="Calibri"/>
                <a:cs typeface="Calibri"/>
              </a:rPr>
              <a:t>PROVEDBA: </a:t>
            </a:r>
            <a:r>
              <a:rPr lang="ta-IN" sz="3000" b="1" dirty="0" smtClean="0">
                <a:solidFill>
                  <a:schemeClr val="tx1"/>
                </a:solidFill>
                <a:latin typeface="Calibri"/>
                <a:cs typeface="Calibri"/>
              </a:rPr>
              <a:t>Podizati </a:t>
            </a:r>
            <a:r>
              <a:rPr lang="ta-IN" sz="3000" b="1" dirty="0">
                <a:solidFill>
                  <a:schemeClr val="tx1"/>
                </a:solidFill>
                <a:latin typeface="Calibri"/>
                <a:cs typeface="Calibri"/>
              </a:rPr>
              <a:t>svijest i jačati kapacitete </a:t>
            </a:r>
            <a:endParaRPr lang="bs-Latn-BA" sz="3000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9156049"/>
      </p:ext>
    </p:extLst>
  </p:cSld>
  <p:clrMapOvr>
    <a:masterClrMapping/>
  </p:clrMapOvr>
  <p:transition xmlns:p14="http://schemas.microsoft.com/office/powerpoint/2010/main" spd="med">
    <p:strips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76697" y="397564"/>
            <a:ext cx="8757478" cy="1020075"/>
          </a:xfrm>
          <a:prstGeom prst="rect">
            <a:avLst/>
          </a:prstGeom>
        </p:spPr>
        <p:txBody>
          <a:bodyPr lIns="91317" tIns="45657" rIns="91317" bIns="45657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714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4287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143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85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hr-BA" sz="3300" b="1" dirty="0">
                <a:solidFill>
                  <a:srgbClr val="000000"/>
                </a:solidFill>
                <a:latin typeface="Calibri"/>
                <a:cs typeface="Calibri"/>
              </a:rPr>
              <a:t>PROJEKTNI ZADATAK </a:t>
            </a:r>
            <a:r>
              <a:rPr lang="ta-IN" sz="3300" b="1" dirty="0">
                <a:solidFill>
                  <a:srgbClr val="000000"/>
                </a:solidFill>
                <a:latin typeface="Calibri"/>
                <a:cs typeface="Calibri"/>
              </a:rPr>
              <a:t>ZA IZRADU METODOLOGIJE</a:t>
            </a:r>
            <a:endParaRPr lang="bs-Latn-BA" sz="33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302042"/>
            <a:ext cx="8229600" cy="4607121"/>
          </a:xfrm>
          <a:prstGeom prst="rect">
            <a:avLst/>
          </a:prstGeom>
        </p:spPr>
        <p:txBody>
          <a:bodyPr lIns="91317" tIns="45657" rIns="91317" bIns="45657"/>
          <a:lstStyle>
            <a:lvl1pPr marL="228571" indent="-228571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715" indent="-228571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2859" indent="-228571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002" indent="-228571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146" indent="-228571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289" indent="-228571" algn="l" defTabSz="91428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33" indent="-228571" algn="l" defTabSz="91428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6" indent="-228571" algn="l" defTabSz="91428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9" indent="-228571" algn="l" defTabSz="91428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578"/>
              </a:spcBef>
            </a:pPr>
            <a:r>
              <a:rPr lang="hr-BA" sz="2500" dirty="0">
                <a:solidFill>
                  <a:srgbClr val="000000"/>
                </a:solidFill>
              </a:rPr>
              <a:t>Nacrt metodologije - tarife koje će omogućiti </a:t>
            </a:r>
            <a:r>
              <a:rPr lang="hr-BA" sz="2500" b="1" dirty="0">
                <a:solidFill>
                  <a:srgbClr val="000000"/>
                </a:solidFill>
              </a:rPr>
              <a:t>puno pokrivanje troškova</a:t>
            </a:r>
            <a:r>
              <a:rPr lang="hr-BA" sz="2500" dirty="0">
                <a:solidFill>
                  <a:srgbClr val="000000"/>
                </a:solidFill>
              </a:rPr>
              <a:t> (operativne i troškove investicijskog održavanja, eventualno i troškove kapitalnih investicija)</a:t>
            </a:r>
          </a:p>
          <a:p>
            <a:pPr>
              <a:spcBef>
                <a:spcPts val="1578"/>
              </a:spcBef>
            </a:pPr>
            <a:r>
              <a:rPr lang="hr-BA" sz="2500" dirty="0">
                <a:solidFill>
                  <a:srgbClr val="000000"/>
                </a:solidFill>
              </a:rPr>
              <a:t>Indirektni troškovi se također trebaju razmotriti, a isti će biti uključeni u tarifnu strukturu samo na izričit zahtjev</a:t>
            </a:r>
            <a:endParaRPr lang="bs-Latn-BA" sz="2500" dirty="0">
              <a:solidFill>
                <a:srgbClr val="000000"/>
              </a:solidFill>
            </a:endParaRPr>
          </a:p>
          <a:p>
            <a:pPr>
              <a:spcBef>
                <a:spcPts val="1578"/>
              </a:spcBef>
            </a:pPr>
            <a:r>
              <a:rPr lang="hr-BA" sz="2500" dirty="0">
                <a:solidFill>
                  <a:srgbClr val="000000"/>
                </a:solidFill>
              </a:rPr>
              <a:t>Metodologija treba </a:t>
            </a:r>
            <a:r>
              <a:rPr lang="hr-BA" sz="2500" b="1" dirty="0">
                <a:solidFill>
                  <a:srgbClr val="000000"/>
                </a:solidFill>
              </a:rPr>
              <a:t>uključiti smjernice za pripremu poslovnog (biznis) plana </a:t>
            </a:r>
            <a:r>
              <a:rPr lang="hr-BA" sz="2500" dirty="0">
                <a:solidFill>
                  <a:srgbClr val="000000"/>
                </a:solidFill>
              </a:rPr>
              <a:t>(uklj. ključne indikatore uspješnosti poslovanja)</a:t>
            </a:r>
          </a:p>
          <a:p>
            <a:pPr>
              <a:spcBef>
                <a:spcPts val="1578"/>
              </a:spcBef>
            </a:pPr>
            <a:r>
              <a:rPr lang="hr-BA" sz="2500" dirty="0">
                <a:solidFill>
                  <a:srgbClr val="000000"/>
                </a:solidFill>
              </a:rPr>
              <a:t>Osigurati da prijedlog nacrta metodologije ne zahtjeva promjene postojećih zakonima određenih nadležnosti</a:t>
            </a:r>
            <a:endParaRPr lang="bs-Latn-BA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43525"/>
            <a:ext cx="2133600" cy="365125"/>
          </a:xfrm>
          <a:prstGeom prst="rect">
            <a:avLst/>
          </a:prstGeom>
        </p:spPr>
        <p:txBody>
          <a:bodyPr lIns="91317" tIns="45657" rIns="91317" bIns="45657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14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28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43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5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5717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2861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200004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7148" algn="l" defTabSz="457144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077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9" y="563217"/>
            <a:ext cx="8366539" cy="854424"/>
          </a:xfrm>
          <a:prstGeom prst="rect">
            <a:avLst/>
          </a:prstGeom>
        </p:spPr>
        <p:txBody>
          <a:bodyPr lIns="91328" tIns="45662" rIns="91328" bIns="45662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5pPr>
            <a:lvl6pPr marL="45708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6pPr>
            <a:lvl7pPr marL="91417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7pPr>
            <a:lvl8pPr marL="137126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8pPr>
            <a:lvl9pPr marL="1828348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ta-IN" sz="3200" b="1" dirty="0" smtClean="0">
                <a:solidFill>
                  <a:srgbClr val="000000"/>
                </a:solidFill>
                <a:latin typeface="Calibri"/>
                <a:cs typeface="Calibri"/>
              </a:rPr>
              <a:t>TEMELJNI PRINCIPI </a:t>
            </a:r>
            <a:r>
              <a:rPr lang="ta-IN" sz="3200" b="1" dirty="0">
                <a:solidFill>
                  <a:srgbClr val="000000"/>
                </a:solidFill>
                <a:latin typeface="Calibri"/>
                <a:cs typeface="Calibri"/>
              </a:rPr>
              <a:t>PRI ODREĐIVANJU </a:t>
            </a:r>
            <a:r>
              <a:rPr lang="bs-Latn-BA" sz="3200" b="1" dirty="0">
                <a:solidFill>
                  <a:srgbClr val="000000"/>
                </a:solidFill>
                <a:latin typeface="Calibri"/>
                <a:cs typeface="Calibri"/>
              </a:rPr>
              <a:t> CIJENE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14"/>
            <a:ext cx="8229600" cy="4525963"/>
          </a:xfrm>
          <a:prstGeom prst="rect">
            <a:avLst/>
          </a:prstGeom>
        </p:spPr>
        <p:txBody>
          <a:bodyPr lIns="91328" tIns="45662" rIns="91328" bIns="45662"/>
          <a:lstStyle>
            <a:lvl1pPr marL="228543" indent="-228543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630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2718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599804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6892" indent="-228543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3978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065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152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239" indent="-228543" algn="l" defTabSz="91417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052"/>
              </a:spcBef>
            </a:pPr>
            <a:r>
              <a:rPr lang="hr-BA" b="1" dirty="0" smtClean="0">
                <a:solidFill>
                  <a:srgbClr val="000000"/>
                </a:solidFill>
              </a:rPr>
              <a:t>Principi koje treba slijediti:</a:t>
            </a:r>
          </a:p>
          <a:p>
            <a:pPr lvl="1">
              <a:spcBef>
                <a:spcPts val="1052"/>
              </a:spcBef>
            </a:pPr>
            <a:r>
              <a:rPr lang="hr-BA" sz="2800" dirty="0">
                <a:solidFill>
                  <a:srgbClr val="000000"/>
                </a:solidFill>
              </a:rPr>
              <a:t>princip korisnik plaća </a:t>
            </a:r>
          </a:p>
          <a:p>
            <a:pPr lvl="1">
              <a:spcBef>
                <a:spcPts val="1052"/>
              </a:spcBef>
            </a:pPr>
            <a:r>
              <a:rPr lang="hr-BA" sz="2800" dirty="0">
                <a:solidFill>
                  <a:srgbClr val="000000"/>
                </a:solidFill>
              </a:rPr>
              <a:t>princip pravičnosti i jednakosti</a:t>
            </a:r>
          </a:p>
          <a:p>
            <a:pPr lvl="1">
              <a:spcBef>
                <a:spcPts val="1052"/>
              </a:spcBef>
            </a:pPr>
            <a:r>
              <a:rPr lang="hr-BA" sz="2800" dirty="0">
                <a:solidFill>
                  <a:srgbClr val="000000"/>
                </a:solidFill>
              </a:rPr>
              <a:t>princip priuštivosti</a:t>
            </a:r>
          </a:p>
          <a:p>
            <a:pPr lvl="1">
              <a:spcBef>
                <a:spcPts val="1052"/>
              </a:spcBef>
            </a:pPr>
            <a:r>
              <a:rPr lang="hr-BA" sz="2800" dirty="0">
                <a:solidFill>
                  <a:srgbClr val="000000"/>
                </a:solidFill>
              </a:rPr>
              <a:t>princip očuvanja prirodnih resursa </a:t>
            </a:r>
            <a:r>
              <a:rPr lang="hr-BA" sz="2800" dirty="0" smtClean="0">
                <a:solidFill>
                  <a:srgbClr val="000000"/>
                </a:solidFill>
              </a:rPr>
              <a:t>(</a:t>
            </a:r>
            <a:r>
              <a:rPr lang="hr-BA" sz="2800" i="1" dirty="0" smtClean="0">
                <a:solidFill>
                  <a:srgbClr val="000000"/>
                </a:solidFill>
              </a:rPr>
              <a:t>ekološka efikasnost</a:t>
            </a:r>
            <a:r>
              <a:rPr lang="hr-BA" sz="2800" dirty="0" smtClean="0">
                <a:solidFill>
                  <a:srgbClr val="000000"/>
                </a:solidFill>
              </a:rPr>
              <a:t>)</a:t>
            </a:r>
            <a:endParaRPr lang="ta-IN" sz="2800" dirty="0">
              <a:solidFill>
                <a:srgbClr val="000000"/>
              </a:solidFill>
            </a:endParaRPr>
          </a:p>
          <a:p>
            <a:pPr lvl="1">
              <a:spcBef>
                <a:spcPts val="1052"/>
              </a:spcBef>
            </a:pPr>
            <a:r>
              <a:rPr lang="hr-BA" sz="2800" dirty="0">
                <a:solidFill>
                  <a:srgbClr val="000000"/>
                </a:solidFill>
              </a:rPr>
              <a:t>puno pokrivanje troškova</a:t>
            </a:r>
            <a:endParaRPr lang="ta-IN" sz="2800" dirty="0">
              <a:solidFill>
                <a:srgbClr val="000000"/>
              </a:solidFill>
            </a:endParaRPr>
          </a:p>
          <a:p>
            <a:pPr lvl="1">
              <a:spcBef>
                <a:spcPts val="1052"/>
              </a:spcBef>
            </a:pPr>
            <a:r>
              <a:rPr lang="hr-BA" sz="2800" dirty="0">
                <a:solidFill>
                  <a:srgbClr val="000000"/>
                </a:solidFill>
              </a:rPr>
              <a:t>princip ekonomske efikasnosti / učinkovitosti</a:t>
            </a:r>
          </a:p>
          <a:p>
            <a:pPr lvl="1">
              <a:spcBef>
                <a:spcPts val="1052"/>
              </a:spcBef>
            </a:pPr>
            <a:endParaRPr lang="hr-BA" sz="2800" b="1" dirty="0">
              <a:solidFill>
                <a:srgbClr val="000000"/>
              </a:solidFill>
            </a:endParaRPr>
          </a:p>
          <a:p>
            <a:pPr lvl="1">
              <a:spcBef>
                <a:spcPts val="1052"/>
              </a:spcBef>
            </a:pPr>
            <a:endParaRPr lang="hr-BA" sz="2800" dirty="0">
              <a:solidFill>
                <a:srgbClr val="000000"/>
              </a:solidFill>
            </a:endParaRPr>
          </a:p>
          <a:p>
            <a:pPr lvl="1"/>
            <a:endParaRPr lang="bs-Latn-BA" b="1" dirty="0" smtClean="0">
              <a:solidFill>
                <a:srgbClr val="000000"/>
              </a:solidFill>
            </a:endParaRPr>
          </a:p>
          <a:p>
            <a:endParaRPr lang="bs-Latn-BA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1328" tIns="45662" rIns="91328" bIns="45662"/>
          <a:lstStyle>
            <a:defPPr>
              <a:defRPr lang="sv-S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45708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marL="137126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marL="182834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285434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742522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199609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656696" algn="l" defTabSz="457088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fld id="{3AD2871C-5A1F-7E48-958E-1420BDA97A35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37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016 WGF PPT template standard new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2016 WGF PPT template standard new.pot</Template>
  <TotalTime>914</TotalTime>
  <Words>2064</Words>
  <Application>Microsoft Macintosh PowerPoint</Application>
  <PresentationFormat>On-screen Show (4:3)</PresentationFormat>
  <Paragraphs>188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2016 WGF PPT template standard new</vt:lpstr>
      <vt:lpstr>PowerPoint Presentation</vt:lpstr>
      <vt:lpstr>Doprinijeti održivom razvoju komunalnih poduzeća koja pružaju kvalitetne usluge vodoopskrbe, prikupljanja i odvodnje otpadnih voda obezbijeđenjem zdravog životnog okruženja stanovništvu, uz istovremeno jačanje sistema socijalne zaštite i inkluzije   FINANCIRA SIDA PUTEM SIWI    </vt:lpstr>
      <vt:lpstr>RANIJI ZAKLJUČCI</vt:lpstr>
      <vt:lpstr>PROVEDBA: Testirati metodologiju </vt:lpstr>
      <vt:lpstr>PROVEDBA: Podizati svijest i jačati kapacitete </vt:lpstr>
      <vt:lpstr>PowerPoint Presentation</vt:lpstr>
      <vt:lpstr>PROVEDBA: Podizati svijest i jačati kapacitete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Odnos grada/opštine i vodovoda</vt:lpstr>
      <vt:lpstr>Odnos grada/opštine i vodovoda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Elin Ingblom</dc:creator>
  <cp:lastModifiedBy>Branko Vucijak</cp:lastModifiedBy>
  <cp:revision>90</cp:revision>
  <dcterms:created xsi:type="dcterms:W3CDTF">2016-02-12T08:58:55Z</dcterms:created>
  <dcterms:modified xsi:type="dcterms:W3CDTF">2017-05-07T09:33:40Z</dcterms:modified>
</cp:coreProperties>
</file>