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8" r:id="rId4"/>
    <p:sldId id="285" r:id="rId5"/>
    <p:sldId id="286" r:id="rId6"/>
    <p:sldId id="287" r:id="rId7"/>
    <p:sldId id="288" r:id="rId8"/>
    <p:sldId id="290" r:id="rId9"/>
    <p:sldId id="291" r:id="rId10"/>
    <p:sldId id="277" r:id="rId11"/>
    <p:sldId id="281" r:id="rId12"/>
    <p:sldId id="280" r:id="rId13"/>
    <p:sldId id="292" r:id="rId14"/>
    <p:sldId id="293" r:id="rId15"/>
    <p:sldId id="269" r:id="rId16"/>
  </p:sldIdLst>
  <p:sldSz cx="9144000" cy="6858000" type="screen4x3"/>
  <p:notesSz cx="6858000" cy="994727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29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97029DC9-DF22-41A6-9D5F-79C9178D0ACC}" type="datetimeFigureOut">
              <a:rPr lang="bs-Latn-BA" smtClean="0"/>
              <a:t>6.12.2017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8186"/>
            <a:ext cx="2971800" cy="497364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448186"/>
            <a:ext cx="2971800" cy="497364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DF426016-7549-4088-86B1-1981CB3B606B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9876E-37D1-4576-9568-A15CA90A2CD6}" type="datetimeFigureOut">
              <a:rPr lang="bs-Latn-BA" smtClean="0"/>
              <a:t>6.12.2017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F4C12-A372-443B-9562-27BA143E9177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46682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2BC95-B958-443C-9754-C9C997AA2C18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F91F8-BC18-49BE-9F33-71A73B0E977E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44FA2-95B3-4F09-A331-A8DB138CF53F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Lokacija</a:t>
            </a:r>
            <a:r>
              <a:rPr lang="en-US" dirty="0" smtClean="0"/>
              <a:t> da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natkrivena</a:t>
            </a:r>
            <a:r>
              <a:rPr lang="en-US" dirty="0" smtClean="0"/>
              <a:t>,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mogućstvu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priključcima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Ne </a:t>
            </a:r>
            <a:r>
              <a:rPr lang="en-US" dirty="0" err="1" smtClean="0"/>
              <a:t>sme</a:t>
            </a:r>
            <a:r>
              <a:rPr lang="en-US" dirty="0" smtClean="0"/>
              <a:t> se </a:t>
            </a:r>
            <a:r>
              <a:rPr lang="en-US" dirty="0" err="1" smtClean="0"/>
              <a:t>uzimati</a:t>
            </a:r>
            <a:r>
              <a:rPr lang="en-US" dirty="0" smtClean="0"/>
              <a:t> </a:t>
            </a:r>
            <a:r>
              <a:rPr lang="en-US" dirty="0" err="1" smtClean="0"/>
              <a:t>ceo</a:t>
            </a:r>
            <a:r>
              <a:rPr lang="en-US" dirty="0" smtClean="0"/>
              <a:t> </a:t>
            </a:r>
            <a:r>
              <a:rPr lang="en-US" dirty="0" err="1" smtClean="0"/>
              <a:t>kamion</a:t>
            </a:r>
            <a:r>
              <a:rPr lang="en-US" dirty="0" smtClean="0"/>
              <a:t> pa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doneti</a:t>
            </a:r>
            <a:r>
              <a:rPr lang="en-US" dirty="0" smtClean="0"/>
              <a:t> </a:t>
            </a:r>
            <a:r>
              <a:rPr lang="en-US" dirty="0" err="1" smtClean="0"/>
              <a:t>otpad</a:t>
            </a:r>
            <a:r>
              <a:rPr lang="en-US" dirty="0" smtClean="0"/>
              <a:t>!!! SVAKI UZORAK </a:t>
            </a:r>
            <a:r>
              <a:rPr lang="en-US" dirty="0" err="1" smtClean="0"/>
              <a:t>posebno</a:t>
            </a:r>
            <a:r>
              <a:rPr lang="en-US" dirty="0" smtClean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28D3A-7814-4B46-AF87-24AEDB55F859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r-Latn-CS" dirty="0" smtClean="0"/>
              <a:t>mogućnosti, potrebno je da ona bude nadkrivena, odnosno zaštićena od spoljašnjih uticaja, kao što su vetar, kiša i slično, koji bi mogli da prouzrokuju grešku u dobijenim rezultatima.</a:t>
            </a:r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806FA9-A3B3-4AC9-A9DC-5B68813F86C7}" type="slidenum">
              <a:rPr lang="en-US" sz="900" b="1">
                <a:solidFill>
                  <a:srgbClr val="FFFFFF"/>
                </a:solidFill>
                <a:latin typeface="Verdana" pitchFamily="34" charset="0"/>
              </a:rPr>
              <a:pPr/>
              <a:t>9</a:t>
            </a:fld>
            <a:endParaRPr lang="en-US" sz="900" b="1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92A4FC5-1126-472E-A56A-ABB957822F0B}" type="datetimeFigureOut">
              <a:rPr lang="bs-Latn-BA" smtClean="0"/>
              <a:t>6.12.2017</a:t>
            </a:fld>
            <a:endParaRPr lang="bs-Latn-B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s-Latn-B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61CEA94-5A6E-403A-B589-F1C81D9110CB}" type="slidenum">
              <a:rPr lang="bs-Latn-BA" smtClean="0"/>
              <a:t>‹#›</a:t>
            </a:fld>
            <a:endParaRPr lang="bs-Latn-B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4FC5-1126-472E-A56A-ABB957822F0B}" type="datetimeFigureOut">
              <a:rPr lang="bs-Latn-BA" smtClean="0"/>
              <a:t>6.12.2017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EA94-5A6E-403A-B589-F1C81D9110CB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4FC5-1126-472E-A56A-ABB957822F0B}" type="datetimeFigureOut">
              <a:rPr lang="bs-Latn-BA" smtClean="0"/>
              <a:t>6.12.2017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EA94-5A6E-403A-B589-F1C81D9110CB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2A4FC5-1126-472E-A56A-ABB957822F0B}" type="datetimeFigureOut">
              <a:rPr lang="bs-Latn-BA" smtClean="0"/>
              <a:t>6.12.2017</a:t>
            </a:fld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61CEA94-5A6E-403A-B589-F1C81D9110CB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s-Latn-BA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92A4FC5-1126-472E-A56A-ABB957822F0B}" type="datetimeFigureOut">
              <a:rPr lang="bs-Latn-BA" smtClean="0"/>
              <a:t>6.12.2017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s-Latn-B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61CEA94-5A6E-403A-B589-F1C81D9110CB}" type="slidenum">
              <a:rPr lang="bs-Latn-BA" smtClean="0"/>
              <a:t>‹#›</a:t>
            </a:fld>
            <a:endParaRPr lang="bs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4FC5-1126-472E-A56A-ABB957822F0B}" type="datetimeFigureOut">
              <a:rPr lang="bs-Latn-BA" smtClean="0"/>
              <a:t>6.12.2017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EA94-5A6E-403A-B589-F1C81D9110CB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4FC5-1126-472E-A56A-ABB957822F0B}" type="datetimeFigureOut">
              <a:rPr lang="bs-Latn-BA" smtClean="0"/>
              <a:t>6.12.2017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EA94-5A6E-403A-B589-F1C81D9110CB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2A4FC5-1126-472E-A56A-ABB957822F0B}" type="datetimeFigureOut">
              <a:rPr lang="bs-Latn-BA" smtClean="0"/>
              <a:t>6.12.2017</a:t>
            </a:fld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1CEA94-5A6E-403A-B589-F1C81D9110CB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s-Latn-BA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4FC5-1126-472E-A56A-ABB957822F0B}" type="datetimeFigureOut">
              <a:rPr lang="bs-Latn-BA" smtClean="0"/>
              <a:t>6.12.2017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EA94-5A6E-403A-B589-F1C81D9110CB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92A4FC5-1126-472E-A56A-ABB957822F0B}" type="datetimeFigureOut">
              <a:rPr lang="bs-Latn-BA" smtClean="0"/>
              <a:t>6.12.2017</a:t>
            </a:fld>
            <a:endParaRPr lang="bs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61CEA94-5A6E-403A-B589-F1C81D9110CB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s-Latn-B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2A4FC5-1126-472E-A56A-ABB957822F0B}" type="datetimeFigureOut">
              <a:rPr lang="bs-Latn-BA" smtClean="0"/>
              <a:t>6.12.2017</a:t>
            </a:fld>
            <a:endParaRPr lang="bs-Latn-B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1CEA94-5A6E-403A-B589-F1C81D9110CB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s-Latn-BA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2A4FC5-1126-472E-A56A-ABB957822F0B}" type="datetimeFigureOut">
              <a:rPr lang="bs-Latn-BA" smtClean="0"/>
              <a:t>6.12.2017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s-Latn-B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61CEA94-5A6E-403A-B589-F1C81D9110CB}" type="slidenum">
              <a:rPr lang="bs-Latn-BA" smtClean="0"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7992888" cy="4005064"/>
          </a:xfrm>
          <a:prstGeom prst="rect">
            <a:avLst/>
          </a:prstGeom>
          <a:noFill/>
          <a:ln>
            <a:noFill/>
          </a:ln>
          <a:effectLst>
            <a:glow rad="228600">
              <a:srgbClr val="92D050">
                <a:alpha val="40000"/>
              </a:srgbClr>
            </a:glow>
            <a:innerShdw blurRad="63500" dist="50800" dir="2700000">
              <a:srgbClr val="92D050">
                <a:alpha val="50000"/>
              </a:srgbClr>
            </a:innerShdw>
          </a:effectLst>
          <a:scene3d>
            <a:camera prst="perspectiveRelaxed"/>
            <a:lightRig rig="threePt" dir="t"/>
          </a:scene3d>
          <a:sp3d contourW="12700">
            <a:bevelB w="114300" prst="artDeco"/>
            <a:contourClr>
              <a:srgbClr val="92D05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116632"/>
            <a:ext cx="1524465" cy="13830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perspectiveHeroicExtremeLeftFacing" fov="4200000">
              <a:rot lat="425555" lon="1161733" rev="4855"/>
            </a:camera>
            <a:lightRig rig="threePt" dir="t"/>
          </a:scene3d>
          <a:sp3d prstMaterial="matte">
            <a:bevelT/>
            <a:bevelB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1412776"/>
            <a:ext cx="7128792" cy="2017440"/>
          </a:xfrm>
        </p:spPr>
        <p:txBody>
          <a:bodyPr>
            <a:normAutofit/>
          </a:bodyPr>
          <a:lstStyle/>
          <a:p>
            <a:r>
              <a:rPr lang="bs-Latn-BA" sz="2000" dirty="0" smtClean="0"/>
              <a:t>Rezultati mjerenja sastava i količina proizvedenog komunalnog otpada u općini Cazin</a:t>
            </a:r>
            <a:br>
              <a:rPr lang="bs-Latn-BA" sz="2000" dirty="0" smtClean="0"/>
            </a:br>
            <a:r>
              <a:rPr lang="bs-Latn-BA" sz="2000" dirty="0" smtClean="0"/>
              <a:t/>
            </a:r>
            <a:br>
              <a:rPr lang="bs-Latn-BA" sz="2000" dirty="0" smtClean="0"/>
            </a:br>
            <a:r>
              <a:rPr lang="bs-Latn-BA" sz="2000" dirty="0" smtClean="0"/>
              <a:t>„Prikupljanje podataka o čvrstom otpadu u Jugoistočnoj Evropi“</a:t>
            </a:r>
            <a:endParaRPr lang="bs-Latn-B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7993" y="5661248"/>
            <a:ext cx="3940231" cy="409600"/>
          </a:xfrm>
        </p:spPr>
        <p:txBody>
          <a:bodyPr>
            <a:normAutofit/>
          </a:bodyPr>
          <a:lstStyle/>
          <a:p>
            <a:r>
              <a:rPr lang="bs-Latn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JKP „ČISTOĆA“ D.O.O. CAZIN</a:t>
            </a:r>
            <a:endParaRPr lang="bs-Latn-B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60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20688"/>
            <a:ext cx="8250281" cy="6102103"/>
          </a:xfrm>
        </p:spPr>
      </p:pic>
      <p:sp>
        <p:nvSpPr>
          <p:cNvPr id="2" name="Rectangle 1"/>
          <p:cNvSpPr/>
          <p:nvPr/>
        </p:nvSpPr>
        <p:spPr>
          <a:xfrm>
            <a:off x="611560" y="220618"/>
            <a:ext cx="3427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b="1" dirty="0" smtClean="0"/>
              <a:t>REZULTATI 1. MJERENJA</a:t>
            </a:r>
            <a:endParaRPr lang="bs-Latn-BA" b="1" dirty="0"/>
          </a:p>
        </p:txBody>
      </p:sp>
    </p:spTree>
    <p:extLst>
      <p:ext uri="{BB962C8B-B14F-4D97-AF65-F5344CB8AC3E}">
        <p14:creationId xmlns:p14="http://schemas.microsoft.com/office/powerpoint/2010/main" val="12114416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764704"/>
            <a:ext cx="6984776" cy="60932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60" y="220618"/>
            <a:ext cx="3427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b="1" dirty="0" smtClean="0"/>
              <a:t>REZULTATI 2. MJERENJA</a:t>
            </a:r>
            <a:endParaRPr lang="bs-Latn-BA" b="1" dirty="0"/>
          </a:p>
        </p:txBody>
      </p:sp>
    </p:spTree>
    <p:extLst>
      <p:ext uri="{BB962C8B-B14F-4D97-AF65-F5344CB8AC3E}">
        <p14:creationId xmlns:p14="http://schemas.microsoft.com/office/powerpoint/2010/main" val="5103434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26160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560" y="220618"/>
            <a:ext cx="3427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b="1" dirty="0" smtClean="0"/>
              <a:t>REZULTATI 3. MJERENJA</a:t>
            </a:r>
            <a:endParaRPr lang="bs-Latn-BA" b="1" dirty="0"/>
          </a:p>
        </p:txBody>
      </p:sp>
    </p:spTree>
    <p:extLst>
      <p:ext uri="{BB962C8B-B14F-4D97-AF65-F5344CB8AC3E}">
        <p14:creationId xmlns:p14="http://schemas.microsoft.com/office/powerpoint/2010/main" val="8965348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7467600" cy="576064"/>
          </a:xfrm>
        </p:spPr>
        <p:txBody>
          <a:bodyPr>
            <a:normAutofit/>
          </a:bodyPr>
          <a:lstStyle/>
          <a:p>
            <a:r>
              <a:rPr lang="bs-Latn-BA" sz="1800" dirty="0" smtClean="0"/>
              <a:t>REZULTATI 4.MJERENJA</a:t>
            </a:r>
            <a:endParaRPr lang="bs-Latn-BA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989013"/>
            <a:ext cx="5976664" cy="510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8309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bs-Latn-BA" dirty="0" smtClean="0"/>
              <a:t>Ukupni rezultati</a:t>
            </a:r>
            <a:endParaRPr lang="bs-Latn-BA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052737"/>
            <a:ext cx="727280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6561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7992888" cy="4005064"/>
          </a:xfrm>
          <a:prstGeom prst="rect">
            <a:avLst/>
          </a:prstGeom>
          <a:noFill/>
          <a:ln>
            <a:noFill/>
          </a:ln>
          <a:effectLst>
            <a:glow rad="228600">
              <a:srgbClr val="92D050">
                <a:alpha val="40000"/>
              </a:srgbClr>
            </a:glow>
            <a:innerShdw blurRad="63500" dist="50800" dir="2700000">
              <a:srgbClr val="92D050">
                <a:alpha val="50000"/>
              </a:srgbClr>
            </a:innerShdw>
          </a:effectLst>
          <a:scene3d>
            <a:camera prst="perspectiveRelaxed"/>
            <a:lightRig rig="threePt" dir="t"/>
          </a:scene3d>
          <a:sp3d contourW="12700">
            <a:bevelB w="114300" prst="artDeco"/>
            <a:contourClr>
              <a:srgbClr val="92D050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077" y="1340768"/>
            <a:ext cx="7467600" cy="3793632"/>
          </a:xfrm>
        </p:spPr>
        <p:txBody>
          <a:bodyPr/>
          <a:lstStyle/>
          <a:p>
            <a:endParaRPr lang="bs-Latn-BA" dirty="0"/>
          </a:p>
          <a:p>
            <a:pPr marL="0" indent="0" algn="ctr">
              <a:buNone/>
            </a:pPr>
            <a:r>
              <a:rPr lang="bs-Latn-BA" sz="3200" b="1" dirty="0"/>
              <a:t>Hvala na </a:t>
            </a:r>
            <a:r>
              <a:rPr lang="bs-Latn-BA" sz="3200" b="1" dirty="0" smtClean="0"/>
              <a:t>pažnji </a:t>
            </a:r>
            <a:r>
              <a:rPr lang="bs-Latn-BA" sz="3200" b="1" dirty="0"/>
              <a:t>! </a:t>
            </a:r>
            <a:endParaRPr lang="bs-Latn-BA" sz="3200" b="1" dirty="0" smtClean="0"/>
          </a:p>
          <a:p>
            <a:pPr marL="0" indent="0" algn="ctr">
              <a:buNone/>
            </a:pPr>
            <a:endParaRPr lang="bs-Latn-BA" sz="900" b="1" dirty="0" smtClean="0"/>
          </a:p>
          <a:p>
            <a:pPr marL="0" indent="0" algn="ctr">
              <a:buNone/>
            </a:pPr>
            <a:r>
              <a:rPr lang="bs-Latn-BA" sz="2000" b="1" smtClean="0"/>
              <a:t>Sedin Šišić</a:t>
            </a:r>
            <a:endParaRPr lang="bs-Latn-BA" sz="2000" b="1" dirty="0" smtClean="0"/>
          </a:p>
          <a:p>
            <a:pPr marL="0" indent="0" algn="ctr">
              <a:buNone/>
            </a:pPr>
            <a:r>
              <a:rPr lang="bs-Latn-BA" sz="2000" b="1" dirty="0" smtClean="0"/>
              <a:t>JKP „Čistoća“</a:t>
            </a:r>
          </a:p>
          <a:p>
            <a:pPr marL="0" indent="0" algn="ctr">
              <a:buNone/>
            </a:pPr>
            <a:r>
              <a:rPr lang="bs-Latn-BA" sz="2000" b="1" dirty="0" smtClean="0"/>
              <a:t>d.o.o. Cazin</a:t>
            </a:r>
            <a:endParaRPr lang="bs-Latn-BA" sz="20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3212"/>
            <a:ext cx="1668481" cy="15136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perspectiveHeroicExtremeLeftFacing" fov="4200000">
              <a:rot lat="425555" lon="1161733" rev="4855"/>
            </a:camera>
            <a:lightRig rig="threePt" dir="t"/>
          </a:scene3d>
          <a:sp3d prstMaterial="matte">
            <a:bevelT/>
            <a:bevelB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5272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778098"/>
          </a:xfrm>
        </p:spPr>
        <p:txBody>
          <a:bodyPr>
            <a:normAutofit/>
          </a:bodyPr>
          <a:lstStyle/>
          <a:p>
            <a:r>
              <a:rPr lang="bs-Latn-BA" sz="2800" b="1" dirty="0" smtClean="0"/>
              <a:t> Uvod</a:t>
            </a:r>
            <a:endParaRPr lang="bs-Latn-B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19256" cy="5133184"/>
          </a:xfrm>
        </p:spPr>
        <p:txBody>
          <a:bodyPr/>
          <a:lstStyle/>
          <a:p>
            <a:r>
              <a:rPr lang="bs-Latn-BA" dirty="0" smtClean="0"/>
              <a:t>Upravljanje otpadom u regionu Jugoistočne Evrope je komunalna djelatnost gdje je upravljanje otpadom oslabljeno nedostatkom pouzdanih podataka na svim nivoima.</a:t>
            </a:r>
          </a:p>
          <a:p>
            <a:pPr marL="0" indent="0">
              <a:buNone/>
            </a:pPr>
            <a:endParaRPr lang="bs-Latn-BA" dirty="0" smtClean="0"/>
          </a:p>
          <a:p>
            <a:r>
              <a:rPr lang="bs-Latn-BA" dirty="0" smtClean="0"/>
              <a:t>Zbog toga dolazi do nedovoljno efikasnog pružanja usluga kao i nedovoljno efikasnog planiranja u oblasti upravljanja otpadom.</a:t>
            </a:r>
          </a:p>
          <a:p>
            <a:pPr marL="0" indent="0">
              <a:buNone/>
            </a:pPr>
            <a:endParaRPr lang="bs-Latn-BA" dirty="0" smtClean="0"/>
          </a:p>
          <a:p>
            <a:r>
              <a:rPr lang="bs-Latn-BA" dirty="0" smtClean="0"/>
              <a:t>Općine i javna komunalna preduzeća (JKP) moraju poboljšati efikasnost i kvalitet uzimajući u obzir socijalno prihvatljive strukture tarifa.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1577776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7643192" cy="5349208"/>
          </a:xfrm>
        </p:spPr>
        <p:txBody>
          <a:bodyPr/>
          <a:lstStyle/>
          <a:p>
            <a:pPr marL="0" indent="0">
              <a:buNone/>
            </a:pPr>
            <a:r>
              <a:rPr lang="bs-Latn-BA" b="1" dirty="0" smtClean="0"/>
              <a:t> Projektne aktivnosti</a:t>
            </a:r>
            <a:endParaRPr lang="bs-Latn-BA" b="1" dirty="0"/>
          </a:p>
          <a:p>
            <a:pPr marL="0" indent="0">
              <a:buNone/>
            </a:pPr>
            <a:endParaRPr lang="bs-Latn-BA" dirty="0" smtClean="0"/>
          </a:p>
          <a:p>
            <a:r>
              <a:rPr lang="bs-Latn-BA" dirty="0" smtClean="0"/>
              <a:t>Dio aktivnosti projekta obuhvataju mjerenje količina i sastava komunalnog otpada u 16 općina uz angažman 16 javnih komunalnih preduzeća na osnovu metodologije </a:t>
            </a:r>
            <a:r>
              <a:rPr lang="bs-Latn-BA" dirty="0"/>
              <a:t>za </a:t>
            </a:r>
            <a:r>
              <a:rPr lang="bs-Latn-BA" dirty="0" smtClean="0"/>
              <a:t>utvrđivanje </a:t>
            </a:r>
            <a:r>
              <a:rPr lang="bs-Latn-BA" dirty="0"/>
              <a:t>količina i sastava komunalnog otpada</a:t>
            </a:r>
            <a:r>
              <a:rPr lang="bs-Latn-BA" dirty="0" smtClean="0"/>
              <a:t>.</a:t>
            </a:r>
          </a:p>
          <a:p>
            <a:endParaRPr lang="bs-Latn-BA" sz="1200" dirty="0" smtClean="0"/>
          </a:p>
          <a:p>
            <a:r>
              <a:rPr lang="bs-Latn-BA" dirty="0" smtClean="0"/>
              <a:t>Općina Cazin i JKP „Čistoća“ su izabrani za učešće u projektu između više od 100 prijavljenih općina i preduzeća iz Srbije, Crne Gore, Makedonije i BiH</a:t>
            </a:r>
            <a:endParaRPr lang="bs-Latn-BA" dirty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229200"/>
            <a:ext cx="749917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5953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0" y="271463"/>
            <a:ext cx="9144000" cy="43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x-none" altLang="x-none" sz="2400" b="1" u="sng" dirty="0" smtClean="0"/>
              <a:t>ZAŠTO NAM JE POTREBNA ANALIZA OTPADA?</a:t>
            </a:r>
            <a:endParaRPr lang="en-US" altLang="x-none" sz="2400" b="1" u="sng" dirty="0" smtClean="0"/>
          </a:p>
        </p:txBody>
      </p:sp>
      <p:sp>
        <p:nvSpPr>
          <p:cNvPr id="6" name="Rectangle 5"/>
          <p:cNvSpPr/>
          <p:nvPr/>
        </p:nvSpPr>
        <p:spPr>
          <a:xfrm>
            <a:off x="3211513" y="979488"/>
            <a:ext cx="2720975" cy="13065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000" i="1">
                <a:solidFill>
                  <a:schemeClr val="tx1"/>
                </a:solidFill>
                <a:latin typeface="Candara" pitchFamily="34" charset="0"/>
                <a:cs typeface="Estrangelo Edessa" pitchFamily="66" charset="0"/>
              </a:rPr>
              <a:t>KOLIČINE I SASTAV OTPADA</a:t>
            </a:r>
            <a:endParaRPr lang="en-US" sz="2000" i="1">
              <a:solidFill>
                <a:schemeClr val="tx1"/>
              </a:solidFill>
              <a:latin typeface="Candara" pitchFamily="34" charset="0"/>
              <a:cs typeface="Estrangelo Edessa" pitchFamily="66" charset="0"/>
            </a:endParaRPr>
          </a:p>
        </p:txBody>
      </p:sp>
      <p:cxnSp>
        <p:nvCxnSpPr>
          <p:cNvPr id="7" name="Elbow Connector 12"/>
          <p:cNvCxnSpPr>
            <a:stCxn id="6" idx="1"/>
            <a:endCxn id="11" idx="0"/>
          </p:cNvCxnSpPr>
          <p:nvPr/>
        </p:nvCxnSpPr>
        <p:spPr>
          <a:xfrm rot="10800000" flipV="1">
            <a:off x="1089025" y="1633538"/>
            <a:ext cx="2122488" cy="1577975"/>
          </a:xfrm>
          <a:prstGeom prst="bentConnector2">
            <a:avLst/>
          </a:prstGeom>
          <a:ln w="1270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3028156" y="2756695"/>
            <a:ext cx="904875" cy="4762"/>
          </a:xfrm>
          <a:prstGeom prst="straightConnector1">
            <a:avLst/>
          </a:prstGeom>
          <a:ln w="1270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3" idx="0"/>
          </p:cNvCxnSpPr>
          <p:nvPr/>
        </p:nvCxnSpPr>
        <p:spPr>
          <a:xfrm rot="5400000">
            <a:off x="5226050" y="2774950"/>
            <a:ext cx="979488" cy="1588"/>
          </a:xfrm>
          <a:prstGeom prst="straightConnector1">
            <a:avLst/>
          </a:prstGeom>
          <a:ln w="1270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9"/>
          <p:cNvCxnSpPr>
            <a:stCxn id="6" idx="3"/>
            <a:endCxn id="14" idx="0"/>
          </p:cNvCxnSpPr>
          <p:nvPr/>
        </p:nvCxnSpPr>
        <p:spPr>
          <a:xfrm>
            <a:off x="5932488" y="1633538"/>
            <a:ext cx="2122487" cy="1631950"/>
          </a:xfrm>
          <a:prstGeom prst="bentConnector2">
            <a:avLst/>
          </a:prstGeom>
          <a:ln w="1270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7488" y="3211513"/>
            <a:ext cx="1741487" cy="1577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57463" y="3211513"/>
            <a:ext cx="1687512" cy="163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53000" y="3265488"/>
            <a:ext cx="1524000" cy="1577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185025" y="3265488"/>
            <a:ext cx="1741488" cy="1470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79488" y="5280025"/>
            <a:ext cx="7348537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1224757" y="4817269"/>
            <a:ext cx="490537" cy="434975"/>
          </a:xfrm>
          <a:prstGeom prst="straightConnector1">
            <a:avLst/>
          </a:prstGeom>
          <a:ln w="1016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2"/>
          </p:cNvCxnSpPr>
          <p:nvPr/>
        </p:nvCxnSpPr>
        <p:spPr>
          <a:xfrm rot="5400000">
            <a:off x="5497513" y="5060950"/>
            <a:ext cx="434975" cy="3175"/>
          </a:xfrm>
          <a:prstGeom prst="straightConnector1">
            <a:avLst/>
          </a:prstGeom>
          <a:ln w="1016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3217862" y="5064126"/>
            <a:ext cx="428625" cy="12700"/>
          </a:xfrm>
          <a:prstGeom prst="straightConnector1">
            <a:avLst/>
          </a:prstGeom>
          <a:ln w="1016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2"/>
          </p:cNvCxnSpPr>
          <p:nvPr/>
        </p:nvCxnSpPr>
        <p:spPr>
          <a:xfrm rot="5400000">
            <a:off x="7565232" y="4790281"/>
            <a:ext cx="544512" cy="434975"/>
          </a:xfrm>
          <a:prstGeom prst="straightConnector1">
            <a:avLst/>
          </a:prstGeom>
          <a:ln w="1016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3" name="TextBox 20"/>
          <p:cNvSpPr txBox="1">
            <a:spLocks noChangeArrowheads="1"/>
          </p:cNvSpPr>
          <p:nvPr/>
        </p:nvSpPr>
        <p:spPr bwMode="auto">
          <a:xfrm>
            <a:off x="762000" y="3429000"/>
            <a:ext cx="6762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98" tIns="32649" rIns="65298" bIns="32649">
            <a:spAutoFit/>
          </a:bodyPr>
          <a:lstStyle/>
          <a:p>
            <a:pPr eaLnBrk="1" hangingPunct="1"/>
            <a:r>
              <a:rPr lang="sr-Latn-CS" sz="6900" b="1">
                <a:latin typeface="Verdana" pitchFamily="34" charset="0"/>
              </a:rPr>
              <a:t>?</a:t>
            </a:r>
            <a:endParaRPr lang="en-US" sz="6900" b="1">
              <a:latin typeface="Verdana" pitchFamily="34" charset="0"/>
            </a:endParaRPr>
          </a:p>
        </p:txBody>
      </p:sp>
      <p:sp>
        <p:nvSpPr>
          <p:cNvPr id="14354" name="TextBox 21"/>
          <p:cNvSpPr txBox="1">
            <a:spLocks noChangeArrowheads="1"/>
          </p:cNvSpPr>
          <p:nvPr/>
        </p:nvSpPr>
        <p:spPr bwMode="auto">
          <a:xfrm>
            <a:off x="3101975" y="3429000"/>
            <a:ext cx="6778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98" tIns="32649" rIns="65298" bIns="32649">
            <a:spAutoFit/>
          </a:bodyPr>
          <a:lstStyle/>
          <a:p>
            <a:pPr eaLnBrk="1" hangingPunct="1"/>
            <a:r>
              <a:rPr lang="sr-Latn-CS" sz="6900" b="1">
                <a:latin typeface="Verdana" pitchFamily="34" charset="0"/>
              </a:rPr>
              <a:t>?</a:t>
            </a:r>
            <a:endParaRPr lang="en-US" sz="6900" b="1">
              <a:latin typeface="Verdana" pitchFamily="34" charset="0"/>
            </a:endParaRPr>
          </a:p>
        </p:txBody>
      </p:sp>
      <p:sp>
        <p:nvSpPr>
          <p:cNvPr id="14355" name="TextBox 22"/>
          <p:cNvSpPr txBox="1">
            <a:spLocks noChangeArrowheads="1"/>
          </p:cNvSpPr>
          <p:nvPr/>
        </p:nvSpPr>
        <p:spPr bwMode="auto">
          <a:xfrm>
            <a:off x="5443538" y="3429000"/>
            <a:ext cx="6762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98" tIns="32649" rIns="65298" bIns="32649">
            <a:spAutoFit/>
          </a:bodyPr>
          <a:lstStyle/>
          <a:p>
            <a:pPr eaLnBrk="1" hangingPunct="1"/>
            <a:r>
              <a:rPr lang="sr-Latn-CS" sz="6900" b="1">
                <a:latin typeface="Verdana" pitchFamily="34" charset="0"/>
              </a:rPr>
              <a:t>?</a:t>
            </a:r>
            <a:endParaRPr lang="en-US" sz="6900" b="1">
              <a:latin typeface="Verdana" pitchFamily="34" charset="0"/>
            </a:endParaRPr>
          </a:p>
        </p:txBody>
      </p:sp>
      <p:sp>
        <p:nvSpPr>
          <p:cNvPr id="14356" name="TextBox 23"/>
          <p:cNvSpPr txBox="1">
            <a:spLocks noChangeArrowheads="1"/>
          </p:cNvSpPr>
          <p:nvPr/>
        </p:nvSpPr>
        <p:spPr bwMode="auto">
          <a:xfrm>
            <a:off x="7783513" y="3429000"/>
            <a:ext cx="6762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98" tIns="32649" rIns="65298" bIns="32649">
            <a:spAutoFit/>
          </a:bodyPr>
          <a:lstStyle/>
          <a:p>
            <a:pPr eaLnBrk="1" hangingPunct="1"/>
            <a:r>
              <a:rPr lang="sr-Latn-CS" sz="6900" b="1">
                <a:latin typeface="Verdana" pitchFamily="34" charset="0"/>
              </a:rPr>
              <a:t>?</a:t>
            </a:r>
            <a:endParaRPr lang="en-US" sz="6900" b="1">
              <a:latin typeface="Verdana" pitchFamily="34" charset="0"/>
            </a:endParaRPr>
          </a:p>
        </p:txBody>
      </p:sp>
      <p:sp>
        <p:nvSpPr>
          <p:cNvPr id="6167" name="TextBox 21"/>
          <p:cNvSpPr txBox="1">
            <a:spLocks noChangeArrowheads="1"/>
          </p:cNvSpPr>
          <p:nvPr/>
        </p:nvSpPr>
        <p:spPr bwMode="auto">
          <a:xfrm>
            <a:off x="4191000" y="815975"/>
            <a:ext cx="9144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98" tIns="32649" rIns="65298" bIns="32649">
            <a:spAutoFit/>
          </a:bodyPr>
          <a:lstStyle/>
          <a:p>
            <a:pPr eaLnBrk="1" hangingPunct="1"/>
            <a:r>
              <a:rPr lang="sr-Latn-CS" sz="9900" b="1">
                <a:solidFill>
                  <a:srgbClr val="FF0000"/>
                </a:solidFill>
                <a:latin typeface="Verdana" pitchFamily="34" charset="0"/>
              </a:rPr>
              <a:t>?</a:t>
            </a:r>
            <a:endParaRPr lang="en-US" sz="9900" b="1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7488" y="3211513"/>
            <a:ext cx="1741487" cy="1577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i="1" dirty="0">
                <a:solidFill>
                  <a:schemeClr val="tx1"/>
                </a:solidFill>
                <a:latin typeface="Candara" pitchFamily="34" charset="0"/>
                <a:ea typeface="Estrangelo Edessa" pitchFamily="66"/>
                <a:cs typeface="Estrangelo Edessa" pitchFamily="66"/>
              </a:rPr>
              <a:t>Planiranje, projektovanje i </a:t>
            </a:r>
            <a:r>
              <a:rPr lang="sr-Latn-CS" i="1" dirty="0" err="1">
                <a:solidFill>
                  <a:schemeClr val="tx1"/>
                </a:solidFill>
                <a:latin typeface="Candara" pitchFamily="34" charset="0"/>
                <a:ea typeface="Estrangelo Edessa" pitchFamily="66"/>
                <a:cs typeface="Estrangelo Edessa" pitchFamily="66"/>
              </a:rPr>
              <a:t>dizajniranje</a:t>
            </a:r>
            <a:r>
              <a:rPr lang="sr-Latn-CS" i="1" dirty="0">
                <a:solidFill>
                  <a:schemeClr val="tx1"/>
                </a:solidFill>
                <a:latin typeface="Candara" pitchFamily="34" charset="0"/>
                <a:ea typeface="Estrangelo Edessa" pitchFamily="66"/>
                <a:cs typeface="Estrangelo Edessa" pitchFamily="66"/>
              </a:rPr>
              <a:t> postrojenja za tretman otpada</a:t>
            </a:r>
            <a:endParaRPr lang="en-US" i="1" dirty="0">
              <a:solidFill>
                <a:schemeClr val="tx1"/>
              </a:solidFill>
              <a:latin typeface="Candara" pitchFamily="34" charset="0"/>
              <a:ea typeface="Estrangelo Edessa" pitchFamily="66"/>
              <a:cs typeface="Estrangelo Edessa" pitchFamily="66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57463" y="3211513"/>
            <a:ext cx="1687512" cy="163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i="1" dirty="0">
                <a:solidFill>
                  <a:schemeClr val="tx1"/>
                </a:solidFill>
                <a:latin typeface="Candara" pitchFamily="34" charset="0"/>
                <a:cs typeface="Estrangelo Edessa" pitchFamily="66" charset="0"/>
              </a:rPr>
              <a:t>Potencijal sekundarnih i </a:t>
            </a:r>
            <a:r>
              <a:rPr lang="sr-Latn-CS" i="1" dirty="0" err="1">
                <a:solidFill>
                  <a:schemeClr val="tx1"/>
                </a:solidFill>
                <a:latin typeface="Candara" pitchFamily="34" charset="0"/>
                <a:cs typeface="Estrangelo Edessa" pitchFamily="66" charset="0"/>
              </a:rPr>
              <a:t>reciklažnih</a:t>
            </a:r>
            <a:r>
              <a:rPr lang="sr-Latn-CS" i="1" dirty="0">
                <a:solidFill>
                  <a:schemeClr val="tx1"/>
                </a:solidFill>
                <a:latin typeface="Candara" pitchFamily="34" charset="0"/>
                <a:cs typeface="Estrangelo Edessa" pitchFamily="66" charset="0"/>
              </a:rPr>
              <a:t> sirovina</a:t>
            </a:r>
            <a:endParaRPr lang="en-US" i="1" dirty="0">
              <a:solidFill>
                <a:schemeClr val="tx1"/>
              </a:solidFill>
              <a:latin typeface="Candara" pitchFamily="34" charset="0"/>
              <a:cs typeface="Estrangelo Edessa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53000" y="3265488"/>
            <a:ext cx="1524000" cy="1577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i="1" dirty="0">
              <a:solidFill>
                <a:schemeClr val="tx1"/>
              </a:solidFill>
              <a:latin typeface="Candara" pitchFamily="34" charset="0"/>
              <a:ea typeface="Estrangelo Edessa" pitchFamily="66"/>
              <a:cs typeface="Estrangelo Edessa" pitchFamily="66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i="1" dirty="0">
                <a:solidFill>
                  <a:schemeClr val="tx1"/>
                </a:solidFill>
                <a:latin typeface="Candara" pitchFamily="34" charset="0"/>
                <a:ea typeface="Estrangelo Edessa" pitchFamily="66"/>
                <a:cs typeface="Estrangelo Edessa" pitchFamily="66"/>
              </a:rPr>
              <a:t>Postojanje uslova za izradu planova i strategija</a:t>
            </a:r>
            <a:endParaRPr lang="en-US" i="1" dirty="0">
              <a:solidFill>
                <a:schemeClr val="tx1"/>
              </a:solidFill>
              <a:latin typeface="Candara" pitchFamily="34" charset="0"/>
              <a:ea typeface="Estrangelo Edessa" pitchFamily="66"/>
              <a:cs typeface="Estrangelo Edessa" pitchFamily="66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tx1"/>
              </a:solidFill>
              <a:latin typeface="Candara" pitchFamily="34" charset="0"/>
              <a:cs typeface="Estrangelo Edessa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85025" y="3265488"/>
            <a:ext cx="1741488" cy="1470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CS" i="1" dirty="0">
              <a:solidFill>
                <a:schemeClr val="tx1"/>
              </a:solidFill>
              <a:latin typeface="Candara" pitchFamily="34" charset="0"/>
              <a:cs typeface="Estrangelo Edessa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i="1" dirty="0">
                <a:solidFill>
                  <a:schemeClr val="tx1"/>
                </a:solidFill>
                <a:latin typeface="Candara" pitchFamily="34" charset="0"/>
                <a:cs typeface="Estrangelo Edessa" pitchFamily="66" charset="0"/>
              </a:rPr>
              <a:t>Izveštavanje ka Evropskoj komisiji i implementacija Direktiva EU</a:t>
            </a:r>
            <a:endParaRPr lang="en-US" i="1" dirty="0">
              <a:solidFill>
                <a:schemeClr val="tx1"/>
              </a:solidFill>
              <a:latin typeface="Candara" pitchFamily="34" charset="0"/>
              <a:cs typeface="Estrangelo Edessa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tx1"/>
              </a:solidFill>
              <a:latin typeface="Candara" pitchFamily="34" charset="0"/>
              <a:ea typeface="Estrangelo Edessa" pitchFamily="66"/>
              <a:cs typeface="Estrangelo Edessa" pitchFamily="66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79488" y="5280025"/>
            <a:ext cx="7348537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r-Latn-CS" altLang="x-none" sz="2000" i="1" smtClean="0">
                <a:latin typeface="Candara" panose="020E0502030303020204" pitchFamily="34" charset="0"/>
                <a:cs typeface="Estrangelo Edessa" panose="03080600000000000000" pitchFamily="66" charset="0"/>
              </a:rPr>
              <a:t>STVARANJE ODGOVARAJUĆEG SISTEMA ZA UPRAVLJANJE KOMUNALNIM OTPADOM</a:t>
            </a:r>
            <a:endParaRPr lang="en-US" altLang="x-none" sz="2000" i="1" smtClean="0">
              <a:latin typeface="Candara" panose="020E0502030303020204" pitchFamily="34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4392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7" grpId="0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271463"/>
            <a:ext cx="91440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/>
          <a:p>
            <a:pPr eaLnBrk="1" hangingPunct="1">
              <a:defRPr/>
            </a:pPr>
            <a:r>
              <a:rPr lang="sr-Latn-CS" altLang="x-none" sz="2800" b="1" u="sng" dirty="0" smtClean="0">
                <a:solidFill>
                  <a:srgbClr val="111111"/>
                </a:solidFill>
                <a:ea typeface="굴림" panose="020B0600000101010101" pitchFamily="34" charset="-127"/>
              </a:rPr>
              <a:t>OPIS METODOLOGIJE</a:t>
            </a:r>
            <a:endParaRPr lang="en-US" altLang="x-none" sz="2800" b="1" u="sng" dirty="0" smtClean="0">
              <a:solidFill>
                <a:srgbClr val="111111"/>
              </a:solidFill>
              <a:ea typeface="굴림" panose="020B0600000101010101" pitchFamily="34" charset="-127"/>
            </a:endParaRPr>
          </a:p>
        </p:txBody>
      </p:sp>
      <p:pic>
        <p:nvPicPr>
          <p:cNvPr id="8193" name="Picture 1" descr="SDC107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5286" y="2151726"/>
            <a:ext cx="4154642" cy="3102429"/>
          </a:xfrm>
          <a:prstGeom prst="roundRect">
            <a:avLst>
              <a:gd name="adj" fmla="val 15965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194" name="Picture 2" descr="IMG_013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452" y="2206155"/>
            <a:ext cx="4116192" cy="3048000"/>
          </a:xfrm>
          <a:prstGeom prst="roundRect">
            <a:avLst>
              <a:gd name="adj" fmla="val 1702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176213" y="1274763"/>
            <a:ext cx="41370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298" tIns="32649" rIns="65298" bIns="32649" anchor="ctr">
            <a:spAutoFit/>
          </a:bodyPr>
          <a:lstStyle/>
          <a:p>
            <a:pPr algn="ctr" eaLnBrk="1" hangingPunct="1"/>
            <a:r>
              <a:rPr lang="sr-Latn-CS" sz="1600" i="1" dirty="0" smtClean="0">
                <a:solidFill>
                  <a:srgbClr val="111111"/>
                </a:solidFill>
                <a:latin typeface="Candara" pitchFamily="34" charset="0"/>
                <a:ea typeface="굴림" pitchFamily="34" charset="-127"/>
                <a:cs typeface="Estrangelo Edessa" pitchFamily="66" charset="0"/>
              </a:rPr>
              <a:t>Utvrđivanje ukupne </a:t>
            </a:r>
            <a:r>
              <a:rPr lang="sr-Latn-CS" sz="1600" b="1" i="1" dirty="0" smtClean="0">
                <a:solidFill>
                  <a:srgbClr val="111111"/>
                </a:solidFill>
                <a:latin typeface="Candara" pitchFamily="34" charset="0"/>
                <a:ea typeface="굴림" pitchFamily="34" charset="-127"/>
                <a:cs typeface="Estrangelo Edessa" pitchFamily="66" charset="0"/>
              </a:rPr>
              <a:t>količine</a:t>
            </a:r>
            <a:r>
              <a:rPr lang="sr-Latn-CS" sz="1600" i="1" dirty="0" smtClean="0">
                <a:solidFill>
                  <a:srgbClr val="111111"/>
                </a:solidFill>
                <a:latin typeface="Candara" pitchFamily="34" charset="0"/>
                <a:ea typeface="굴림" pitchFamily="34" charset="-127"/>
                <a:cs typeface="Estrangelo Edessa" pitchFamily="66" charset="0"/>
              </a:rPr>
              <a:t> komunalnog otpada u opštini</a:t>
            </a:r>
            <a:endParaRPr lang="en-US" sz="1600" i="1" dirty="0">
              <a:solidFill>
                <a:srgbClr val="111111"/>
              </a:solidFill>
              <a:latin typeface="Candara" pitchFamily="34" charset="0"/>
              <a:ea typeface="굴림" pitchFamily="34" charset="-127"/>
              <a:cs typeface="Estrangelo Edessa" pitchFamily="66" charset="0"/>
            </a:endParaRP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285750" y="5572125"/>
            <a:ext cx="39195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298" tIns="32649" rIns="65298" bIns="32649" anchor="ctr">
            <a:spAutoFit/>
          </a:bodyPr>
          <a:lstStyle/>
          <a:p>
            <a:pPr algn="ctr" eaLnBrk="1" hangingPunct="1"/>
            <a:r>
              <a:rPr lang="sr-Latn-CS" sz="1400" i="1" dirty="0" smtClean="0">
                <a:solidFill>
                  <a:srgbClr val="111111"/>
                </a:solidFill>
                <a:latin typeface="Candara" pitchFamily="34" charset="0"/>
                <a:ea typeface="굴림" pitchFamily="34" charset="-127"/>
                <a:cs typeface="Estrangelo Edessa" pitchFamily="66" charset="0"/>
              </a:rPr>
              <a:t>mjerenjem količina generisanog otpada po opštinama na kolskoj vagi</a:t>
            </a:r>
            <a:endParaRPr lang="en-US" sz="1400" i="1" dirty="0">
              <a:solidFill>
                <a:srgbClr val="111111"/>
              </a:solidFill>
              <a:latin typeface="Candara" pitchFamily="34" charset="0"/>
              <a:ea typeface="굴림" pitchFamily="34" charset="-127"/>
              <a:cs typeface="Estrangelo Edessa" pitchFamily="66" charset="0"/>
            </a:endParaRPr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4808538" y="1274763"/>
            <a:ext cx="408146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298" tIns="32649" rIns="65298" bIns="32649">
            <a:spAutoFit/>
          </a:bodyPr>
          <a:lstStyle/>
          <a:p>
            <a:pPr algn="ctr" eaLnBrk="1" hangingPunct="1"/>
            <a:r>
              <a:rPr lang="sr-Latn-CS" sz="1600" i="1" dirty="0" smtClean="0">
                <a:solidFill>
                  <a:srgbClr val="111111"/>
                </a:solidFill>
                <a:latin typeface="Candara" pitchFamily="34" charset="0"/>
                <a:ea typeface="굴림" pitchFamily="34" charset="-127"/>
                <a:cs typeface="Estrangelo Edessa" pitchFamily="66" charset="0"/>
              </a:rPr>
              <a:t>Definisanje morfološkog </a:t>
            </a:r>
            <a:r>
              <a:rPr lang="sr-Latn-CS" sz="1600" b="1" i="1" dirty="0" smtClean="0">
                <a:solidFill>
                  <a:srgbClr val="111111"/>
                </a:solidFill>
                <a:latin typeface="Candara" pitchFamily="34" charset="0"/>
                <a:ea typeface="굴림" pitchFamily="34" charset="-127"/>
                <a:cs typeface="Estrangelo Edessa" pitchFamily="66" charset="0"/>
              </a:rPr>
              <a:t>sastava</a:t>
            </a:r>
            <a:r>
              <a:rPr lang="sr-Latn-CS" sz="1600" i="1" dirty="0" smtClean="0">
                <a:solidFill>
                  <a:srgbClr val="111111"/>
                </a:solidFill>
                <a:latin typeface="Candara" pitchFamily="34" charset="0"/>
                <a:ea typeface="굴림" pitchFamily="34" charset="-127"/>
                <a:cs typeface="Estrangelo Edessa" pitchFamily="66" charset="0"/>
              </a:rPr>
              <a:t> komunalnog otpada</a:t>
            </a:r>
            <a:endParaRPr lang="en-US" sz="1600" i="1" dirty="0">
              <a:solidFill>
                <a:srgbClr val="111111"/>
              </a:solidFill>
              <a:latin typeface="Candara" pitchFamily="34" charset="0"/>
              <a:ea typeface="굴림" pitchFamily="34" charset="-127"/>
              <a:cs typeface="Estrangelo Edessa" pitchFamily="66" charset="0"/>
            </a:endParaRPr>
          </a:p>
        </p:txBody>
      </p:sp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4786313" y="5572125"/>
            <a:ext cx="40814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298" tIns="32649" rIns="65298" bIns="32649">
            <a:spAutoFit/>
          </a:bodyPr>
          <a:lstStyle/>
          <a:p>
            <a:pPr algn="ctr" eaLnBrk="1" hangingPunct="1"/>
            <a:r>
              <a:rPr lang="sr-Latn-CS" sz="1400" i="1" dirty="0">
                <a:solidFill>
                  <a:srgbClr val="111111"/>
                </a:solidFill>
                <a:latin typeface="Candara" pitchFamily="34" charset="0"/>
                <a:ea typeface="굴림" pitchFamily="34" charset="-127"/>
                <a:cs typeface="Estrangelo Edessa" pitchFamily="66" charset="0"/>
              </a:rPr>
              <a:t> </a:t>
            </a:r>
            <a:r>
              <a:rPr lang="sr-Latn-CS" sz="1400" i="1" dirty="0" smtClean="0">
                <a:solidFill>
                  <a:srgbClr val="111111"/>
                </a:solidFill>
                <a:latin typeface="Candara" pitchFamily="34" charset="0"/>
                <a:ea typeface="굴림" pitchFamily="34" charset="-127"/>
                <a:cs typeface="Estrangelo Edessa" pitchFamily="66" charset="0"/>
              </a:rPr>
              <a:t>sortiranjem i merenjem 23 kategorija otpada prema katalogu sortiranja</a:t>
            </a:r>
            <a:endParaRPr lang="en-US" sz="1400" i="1" dirty="0">
              <a:solidFill>
                <a:srgbClr val="111111"/>
              </a:solidFill>
              <a:latin typeface="Candara" pitchFamily="34" charset="0"/>
              <a:ea typeface="굴림" pitchFamily="34" charset="-127"/>
              <a:cs typeface="Estrangelo Edessa" pitchFamily="66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2035968" y="3536157"/>
            <a:ext cx="5072063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741142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  <p:bldP spid="24583" grpId="0"/>
      <p:bldP spid="245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4953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b="1" u="sng" dirty="0" smtClean="0">
                <a:solidFill>
                  <a:schemeClr val="tx1"/>
                </a:solidFill>
                <a:latin typeface="Calibri" pitchFamily="34" charset="0"/>
              </a:rPr>
              <a:t>1. SEGMENT - UTVRĐIVANJE KOLIČINE KOMUNALNOG OTPADA</a:t>
            </a:r>
            <a:endParaRPr lang="x-none" altLang="x-none" sz="20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0" y="1000125"/>
            <a:ext cx="2954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Pr</a:t>
            </a:r>
            <a:r>
              <a:rPr lang="bs-Latn-BA" sz="2000" b="1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ij</a:t>
            </a:r>
            <a:r>
              <a:rPr lang="en-US" sz="2000" b="1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e </a:t>
            </a:r>
            <a:r>
              <a:rPr lang="en-US" sz="2000" b="1" dirty="0" err="1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početka</a:t>
            </a:r>
            <a:r>
              <a:rPr lang="en-US" sz="2000" b="1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 m</a:t>
            </a:r>
            <a:r>
              <a:rPr lang="bs-Latn-BA" sz="2000" b="1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j</a:t>
            </a:r>
            <a:r>
              <a:rPr lang="en-US" sz="2000" b="1" dirty="0" err="1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erenja</a:t>
            </a:r>
            <a:r>
              <a:rPr lang="en-US" sz="2000" b="1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…</a:t>
            </a:r>
            <a:endParaRPr lang="en-US" sz="2000" b="1" dirty="0">
              <a:solidFill>
                <a:srgbClr val="111111"/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7800" y="1566863"/>
            <a:ext cx="8320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fontAlgn="ctr">
              <a:buFont typeface="Arial" charset="0"/>
              <a:buChar char="•"/>
            </a:pPr>
            <a:r>
              <a:rPr lang="en-US" dirty="0" err="1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Obezb</a:t>
            </a:r>
            <a:r>
              <a:rPr lang="bs-Latn-BA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j</a:t>
            </a:r>
            <a:r>
              <a:rPr lang="en-US" dirty="0" err="1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editi</a:t>
            </a:r>
            <a:r>
              <a:rPr lang="en-US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kolsku</a:t>
            </a:r>
            <a:r>
              <a:rPr lang="en-US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vagu</a:t>
            </a:r>
            <a:r>
              <a:rPr lang="en-US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 u </a:t>
            </a:r>
            <a:r>
              <a:rPr lang="en-US" dirty="0" err="1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opštini</a:t>
            </a:r>
            <a:r>
              <a:rPr lang="en-US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gde</a:t>
            </a:r>
            <a:r>
              <a:rPr lang="en-US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će</a:t>
            </a:r>
            <a:r>
              <a:rPr lang="en-US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 se </a:t>
            </a:r>
            <a:r>
              <a:rPr lang="en-US" dirty="0" err="1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vršiti</a:t>
            </a:r>
            <a:r>
              <a:rPr lang="en-US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 m</a:t>
            </a:r>
            <a:r>
              <a:rPr lang="bs-Latn-BA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j</a:t>
            </a:r>
            <a:r>
              <a:rPr lang="en-US" dirty="0" err="1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erenje</a:t>
            </a:r>
            <a:r>
              <a:rPr lang="en-US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kamiona</a:t>
            </a:r>
            <a:r>
              <a:rPr lang="en-US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smećara</a:t>
            </a:r>
            <a:endParaRPr lang="en-US" dirty="0">
              <a:solidFill>
                <a:srgbClr val="111111"/>
              </a:solidFill>
              <a:ea typeface="굴림" pitchFamily="34" charset="-127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6688" y="1944688"/>
            <a:ext cx="64363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err="1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Izvršiti</a:t>
            </a:r>
            <a:r>
              <a:rPr lang="en-US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 m</a:t>
            </a:r>
            <a:r>
              <a:rPr lang="bs-Latn-BA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j</a:t>
            </a:r>
            <a:r>
              <a:rPr lang="en-US" dirty="0" err="1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erenje</a:t>
            </a:r>
            <a:r>
              <a:rPr lang="en-US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b="1" dirty="0" err="1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tara</a:t>
            </a:r>
            <a:r>
              <a:rPr lang="en-US" b="1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težine</a:t>
            </a:r>
            <a:r>
              <a:rPr lang="en-US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b="1" dirty="0" err="1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svih</a:t>
            </a:r>
            <a:r>
              <a:rPr lang="en-US" b="1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b="1" dirty="0" err="1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kamiona</a:t>
            </a:r>
            <a:r>
              <a:rPr lang="en-US" b="1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koji</a:t>
            </a:r>
            <a:r>
              <a:rPr lang="en-US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sakupljaju</a:t>
            </a:r>
            <a:r>
              <a:rPr lang="en-US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dirty="0" err="1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otpad</a:t>
            </a:r>
            <a:endParaRPr lang="en-US" dirty="0">
              <a:solidFill>
                <a:srgbClr val="111111"/>
              </a:solidFill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0" y="2416175"/>
            <a:ext cx="22176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Proces</a:t>
            </a:r>
            <a:r>
              <a:rPr lang="en-US" sz="2000" b="1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 m</a:t>
            </a:r>
            <a:r>
              <a:rPr lang="bs-Latn-BA" sz="2000" b="1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j</a:t>
            </a:r>
            <a:r>
              <a:rPr lang="en-US" sz="2000" b="1" dirty="0" err="1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erenja</a:t>
            </a:r>
            <a:r>
              <a:rPr lang="en-US" sz="2000" b="1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…</a:t>
            </a:r>
            <a:endParaRPr lang="en-US" sz="2000" b="1" dirty="0">
              <a:solidFill>
                <a:srgbClr val="111111"/>
              </a:solidFill>
              <a:latin typeface="Times New Roman" pitchFamily="18" charset="0"/>
              <a:ea typeface="굴림" pitchFamily="34" charset="-127"/>
            </a:endParaRPr>
          </a:p>
        </p:txBody>
      </p:sp>
      <p:pic>
        <p:nvPicPr>
          <p:cNvPr id="15" name="Picture 2" descr="http://www.dugoselska-kronika.hr/dk/529/sakupljanje-otpa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88" y="3572560"/>
            <a:ext cx="2372985" cy="1608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928688" y="2949575"/>
            <a:ext cx="593725" cy="5286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589213" y="4283075"/>
            <a:ext cx="657225" cy="27146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16" name="Oval 15"/>
          <p:cNvSpPr/>
          <p:nvPr/>
        </p:nvSpPr>
        <p:spPr>
          <a:xfrm>
            <a:off x="4121150" y="2949575"/>
            <a:ext cx="592138" cy="5286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36738" y="5640388"/>
            <a:ext cx="4313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/>
              <a:t>Proces</a:t>
            </a:r>
            <a:r>
              <a:rPr lang="en-US" b="1" dirty="0" smtClean="0"/>
              <a:t> se </a:t>
            </a:r>
            <a:r>
              <a:rPr lang="en-US" b="1" dirty="0" err="1" smtClean="0"/>
              <a:t>ponavlja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svaki</a:t>
            </a:r>
            <a:r>
              <a:rPr lang="en-US" b="1" dirty="0" smtClean="0"/>
              <a:t> </a:t>
            </a:r>
            <a:r>
              <a:rPr lang="en-US" b="1" dirty="0" err="1" smtClean="0"/>
              <a:t>kamion</a:t>
            </a:r>
            <a:r>
              <a:rPr lang="en-US" b="1" dirty="0" smtClean="0"/>
              <a:t> - 7 </a:t>
            </a:r>
            <a:r>
              <a:rPr lang="en-US" b="1" dirty="0" err="1" smtClean="0"/>
              <a:t>dana</a:t>
            </a:r>
            <a:endParaRPr lang="en-US" b="1" dirty="0"/>
          </a:p>
        </p:txBody>
      </p:sp>
      <p:pic>
        <p:nvPicPr>
          <p:cNvPr id="17" name="Picture 4" descr="http://schoolworkhelper.net/wp-content/uploads/2011/06/landfill-landscap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2912" y="3572561"/>
            <a:ext cx="2232488" cy="1608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7502525" y="2955925"/>
            <a:ext cx="592138" cy="5286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5775325" y="4283075"/>
            <a:ext cx="657225" cy="27146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8" name="U-Turn Arrow 7"/>
          <p:cNvSpPr/>
          <p:nvPr/>
        </p:nvSpPr>
        <p:spPr>
          <a:xfrm rot="10800000">
            <a:off x="928688" y="5275263"/>
            <a:ext cx="7159625" cy="94615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>
              <a:solidFill>
                <a:schemeClr val="tx1"/>
              </a:solidFill>
            </a:endParaRPr>
          </a:p>
        </p:txBody>
      </p:sp>
      <p:pic>
        <p:nvPicPr>
          <p:cNvPr id="12" name="Picture 10" descr="D:\My Documents\1Batinic USB 09.07.2008\Projekat Indjija\slike-indjija\03.03.2008\P104019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3946" y="3569190"/>
            <a:ext cx="2145600" cy="161148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IMG_013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517" y="3572560"/>
            <a:ext cx="2145600" cy="160811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5" descr="IMG_691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6380" y="956833"/>
            <a:ext cx="2009020" cy="150839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92743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7" grpId="0"/>
      <p:bldP spid="11" grpId="0"/>
      <p:bldP spid="14" grpId="0"/>
      <p:bldP spid="2" grpId="0" animBg="1"/>
      <p:bldP spid="4" grpId="0" animBg="1"/>
      <p:bldP spid="16" grpId="0" animBg="1"/>
      <p:bldP spid="5" grpId="0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0"/>
          <a:ext cx="9144000" cy="6267671"/>
        </p:xfrm>
        <a:graphic>
          <a:graphicData uri="http://schemas.openxmlformats.org/drawingml/2006/table">
            <a:tbl>
              <a:tblPr/>
              <a:tblGrid>
                <a:gridCol w="923925"/>
                <a:gridCol w="646113"/>
                <a:gridCol w="784225"/>
                <a:gridCol w="766762"/>
                <a:gridCol w="492125"/>
                <a:gridCol w="579438"/>
                <a:gridCol w="820737"/>
                <a:gridCol w="1284288"/>
                <a:gridCol w="1257300"/>
                <a:gridCol w="1044575"/>
                <a:gridCol w="544512"/>
              </a:tblGrid>
              <a:tr h="125413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OBRAZAC - UTVRĐIVANJE KOLIČINA  KOMUNALNOG OTPADA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Opština: Kuršumlija</a:t>
                      </a:r>
                    </a:p>
                  </a:txBody>
                  <a:tcPr marL="3387" marR="3387" marT="33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Datum</a:t>
                      </a:r>
                    </a:p>
                  </a:txBody>
                  <a:tcPr marL="3387" marR="3387" marT="33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Registracija</a:t>
                      </a:r>
                    </a:p>
                  </a:txBody>
                  <a:tcPr marL="3387" marR="3387" marT="33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Kapacitet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kamiona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(m3)</a:t>
                      </a:r>
                    </a:p>
                  </a:txBody>
                  <a:tcPr marL="3387" marR="3387" marT="33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Tara težina (tona)</a:t>
                      </a:r>
                    </a:p>
                  </a:txBody>
                  <a:tcPr marL="3387" marR="3387" marT="33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Bruto težina (tona)</a:t>
                      </a:r>
                    </a:p>
                  </a:txBody>
                  <a:tcPr marL="3387" marR="3387" marT="33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Neto težina (tona)</a:t>
                      </a:r>
                    </a:p>
                  </a:txBody>
                  <a:tcPr marL="3387" marR="3387" marT="33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Vrsta otpada</a:t>
                      </a:r>
                    </a:p>
                  </a:txBody>
                  <a:tcPr marL="3387" marR="3387" marT="33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Sektor grada</a:t>
                      </a:r>
                    </a:p>
                  </a:txBody>
                  <a:tcPr marL="3387" marR="3387" marT="33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Izdvojena količina primarno selektovanog otpada</a:t>
                      </a:r>
                    </a:p>
                  </a:txBody>
                  <a:tcPr marL="3387" marR="3387" marT="33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557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Ponedeljak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3387" marR="3387" marT="33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11.03.2013</a:t>
                      </a:r>
                    </a:p>
                  </a:txBody>
                  <a:tcPr marL="3387" marR="3387" marT="33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PK 006 - YT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7,6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8,4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11,86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3,46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čvrst komunalni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uži centar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Staklo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55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PK 006 - YT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7,6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8,4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11,66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3,26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šut 5%, pepeo 5%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naselja, periferija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Najlon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BG 191 - 393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11,38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14,6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3,22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pepeo 5%, piljevina, zeleni 3%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individualna domaćinstva - kante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Plastika - ukupno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12,2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55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Karton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69,5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55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PET (JKP)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7781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Utorak</a:t>
                      </a:r>
                    </a:p>
                  </a:txBody>
                  <a:tcPr marL="3387" marR="3387" marT="33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12.03.2013</a:t>
                      </a:r>
                    </a:p>
                  </a:txBody>
                  <a:tcPr marL="3387" marR="3387" marT="33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PK 006 - YT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7,6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8,4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11,44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3,04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čvrst komunalni, zeleni 5%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uži centar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UKUPNO: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132,4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PK 006 - YT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7,6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8,4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11,58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3,18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pepeo 5%, zeleni 3%, piljevina 5%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naselja, periferija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BG 191 - 393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11,38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15,5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4,12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zeleni 10%, pepeo 10%,piljevina 5%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individualna domaćinstva - kante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Sreda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3387" marR="3387" marT="33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13.03.2013</a:t>
                      </a:r>
                    </a:p>
                  </a:txBody>
                  <a:tcPr marL="3387" marR="3387" marT="33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PK 006 - YT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7,6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8,2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11,34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3,14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zemlja, pepeo, zeleni po 5%, guma 3%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uži centar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PK 006 - YT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7,6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8,2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10,16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1,96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pepeo, zeleni 3-5%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naselja, periferija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BG 191 - 393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11,38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14,38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3,00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pepeo 5%, piljevina, zeleni 3-10%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naselja, periferija (naselje Baćoglava)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PK AAC - 56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2,72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4,06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1,34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čvrst komunalni, pepeo, zeleni oko 7%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individualna domaćinstva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Četvrtak</a:t>
                      </a:r>
                    </a:p>
                  </a:txBody>
                  <a:tcPr marL="3387" marR="3387" marT="33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14.03.2013</a:t>
                      </a:r>
                    </a:p>
                  </a:txBody>
                  <a:tcPr marL="3387" marR="3387" marT="33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PK 006 - YT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7,6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8,2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11,56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3,36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čvrst komunalni, pepeo 10%, zeleni 3%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uži centar, Markovićevo naselje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BG 191 - 393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11,38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14,12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2,74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pepeo 15-20%, zeleni 5%, stajsko đubrivo 3%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indivudualna domaćinstva, periferija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PK AAC - 56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2,72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4,3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1,58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granje, zeleni 30%, pepeo 10%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indivudualna domaćinstva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PK AAC - 56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2,72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3,36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0,64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n-NO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zemlja, šut 5%, pepeo 10%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individualna domaćinstva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Petak</a:t>
                      </a:r>
                    </a:p>
                  </a:txBody>
                  <a:tcPr marL="3387" marR="3387" marT="33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15.03.2013</a:t>
                      </a:r>
                    </a:p>
                  </a:txBody>
                  <a:tcPr marL="3387" marR="3387" marT="33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PK 006 - YT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7,6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8,2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11,28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3,08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čvrst komunalni, pepeo 10%, ugalj 2%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uži centar, naselja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PK AAC - 56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2,72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4,17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1,45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pepeo 5%, zeleni 5%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individualna domaćinstva, naselja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BG 191 - 393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11,38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14,38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3,00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pepeo 10%, zeleni 5%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individualna domaćinstva, naselja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PK AAC - 56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2,72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3,32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0,60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pepeo 5%, zeleni 10%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naselja, individualna domaćinstva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Subota</a:t>
                      </a:r>
                    </a:p>
                  </a:txBody>
                  <a:tcPr marL="3387" marR="3387" marT="33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16.03.2013</a:t>
                      </a:r>
                    </a:p>
                  </a:txBody>
                  <a:tcPr marL="3387" marR="3387" marT="33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PK 006 - YT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7,6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8,2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11,58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3,38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pepeo 15% zeleni 10%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uži centar, naselja, individualna domaćinstva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3387" marR="3387" marT="3387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NADZORNO LICE: __________Veselin Bežanovic_____________</a:t>
                      </a:r>
                    </a:p>
                  </a:txBody>
                  <a:tcPr marL="3387" marR="3387" marT="33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UKUPNO: 58,8 t/nedeljno</a:t>
                      </a:r>
                    </a:p>
                  </a:txBody>
                  <a:tcPr marL="3387" marR="3387" marT="33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387" marR="3387" marT="3387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571625" y="587375"/>
            <a:ext cx="812800" cy="5497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10" name="Rectangle 9"/>
          <p:cNvSpPr/>
          <p:nvPr/>
        </p:nvSpPr>
        <p:spPr>
          <a:xfrm>
            <a:off x="2371725" y="587375"/>
            <a:ext cx="739775" cy="5497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11" name="Rectangle 10"/>
          <p:cNvSpPr/>
          <p:nvPr/>
        </p:nvSpPr>
        <p:spPr>
          <a:xfrm>
            <a:off x="3111500" y="587375"/>
            <a:ext cx="492125" cy="5497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12" name="Rectangle 11"/>
          <p:cNvSpPr/>
          <p:nvPr/>
        </p:nvSpPr>
        <p:spPr>
          <a:xfrm>
            <a:off x="3606800" y="587375"/>
            <a:ext cx="566738" cy="5497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13" name="Rectangle 12"/>
          <p:cNvSpPr/>
          <p:nvPr/>
        </p:nvSpPr>
        <p:spPr>
          <a:xfrm>
            <a:off x="4149725" y="587375"/>
            <a:ext cx="882650" cy="5497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14" name="Rectangle 13"/>
          <p:cNvSpPr/>
          <p:nvPr/>
        </p:nvSpPr>
        <p:spPr>
          <a:xfrm>
            <a:off x="5032375" y="587375"/>
            <a:ext cx="1281113" cy="5497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15" name="Rectangle 14"/>
          <p:cNvSpPr/>
          <p:nvPr/>
        </p:nvSpPr>
        <p:spPr>
          <a:xfrm>
            <a:off x="6313488" y="587375"/>
            <a:ext cx="1241425" cy="5497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16" name="Rectangle 15"/>
          <p:cNvSpPr/>
          <p:nvPr/>
        </p:nvSpPr>
        <p:spPr>
          <a:xfrm>
            <a:off x="7554913" y="587375"/>
            <a:ext cx="1589087" cy="5497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17" name="Rectangle 16"/>
          <p:cNvSpPr/>
          <p:nvPr/>
        </p:nvSpPr>
        <p:spPr>
          <a:xfrm rot="16200000">
            <a:off x="6565901" y="3702050"/>
            <a:ext cx="195262" cy="4960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01592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4953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x-none" altLang="x-none" sz="2000" b="1" u="sng" dirty="0" smtClean="0">
                <a:solidFill>
                  <a:schemeClr val="tx1"/>
                </a:solidFill>
                <a:latin typeface="+mn-lt"/>
              </a:rPr>
              <a:t>2. SEGMENT – ANALIZA MORFOLOŠKOG SASTAVA KOMUNALNOG OTPADA</a:t>
            </a:r>
            <a:endParaRPr lang="x-none" altLang="x-none" sz="20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0" y="935038"/>
            <a:ext cx="2954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Pr</a:t>
            </a:r>
            <a:r>
              <a:rPr lang="bs-Latn-BA" sz="2000" b="1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ij</a:t>
            </a:r>
            <a:r>
              <a:rPr lang="en-US" sz="2000" b="1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e </a:t>
            </a:r>
            <a:r>
              <a:rPr lang="en-US" sz="2000" b="1" dirty="0" err="1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početka</a:t>
            </a:r>
            <a:r>
              <a:rPr lang="en-US" sz="2000" b="1" dirty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sz="2000" b="1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m</a:t>
            </a:r>
            <a:r>
              <a:rPr lang="bs-Latn-BA" sz="2000" b="1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j</a:t>
            </a:r>
            <a:r>
              <a:rPr lang="en-US" sz="2000" b="1" dirty="0" err="1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erenja</a:t>
            </a:r>
            <a:r>
              <a:rPr lang="en-US" sz="2000" b="1" dirty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…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354138"/>
            <a:ext cx="8320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fontAlgn="ctr">
              <a:buFont typeface="Arial" charset="0"/>
              <a:buChar char="•"/>
            </a:pPr>
            <a:r>
              <a:rPr lang="en-US" sz="160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Obezbediti adekvatnu lokaciju na kojoj će se vršiti analiza</a:t>
            </a:r>
            <a:endParaRPr lang="en-US" sz="1600">
              <a:solidFill>
                <a:srgbClr val="111111"/>
              </a:solidFill>
              <a:ea typeface="굴림" pitchFamily="34" charset="-127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-20638" y="2522538"/>
            <a:ext cx="22176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Proces</a:t>
            </a:r>
            <a:r>
              <a:rPr lang="en-US" sz="2000" b="1" dirty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sz="2000" b="1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m</a:t>
            </a:r>
            <a:r>
              <a:rPr lang="bs-Latn-BA" sz="2000" b="1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j</a:t>
            </a:r>
            <a:r>
              <a:rPr lang="en-US" sz="2000" b="1" dirty="0" err="1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erenja</a:t>
            </a:r>
            <a:r>
              <a:rPr lang="en-US" sz="2000" b="1" dirty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…</a:t>
            </a:r>
          </a:p>
        </p:txBody>
      </p:sp>
      <p:pic>
        <p:nvPicPr>
          <p:cNvPr id="15" name="Picture 2" descr="http://www.dugoselska-kronika.hr/dk/529/sakupljanje-otpa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2839" y="3666854"/>
            <a:ext cx="2500298" cy="1694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857250" y="2970213"/>
            <a:ext cx="593725" cy="52863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265363" y="4283075"/>
            <a:ext cx="657225" cy="27146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63975" y="2943225"/>
            <a:ext cx="592138" cy="5286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7502525" y="2955925"/>
            <a:ext cx="592138" cy="5286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5715000" y="4283075"/>
            <a:ext cx="657225" cy="27146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7463" y="1947863"/>
            <a:ext cx="6973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fontAlgn="ctr">
              <a:buFont typeface="Arial" charset="0"/>
              <a:buChar char="•"/>
            </a:pPr>
            <a:r>
              <a:rPr lang="en-US" sz="1600" dirty="0" err="1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Obezb</a:t>
            </a:r>
            <a:r>
              <a:rPr lang="bs-Latn-BA" sz="1600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j</a:t>
            </a:r>
            <a:r>
              <a:rPr lang="en-US" sz="1600" dirty="0" err="1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editi</a:t>
            </a:r>
            <a:r>
              <a:rPr lang="en-US" sz="1600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odgovarajuću</a:t>
            </a:r>
            <a:r>
              <a:rPr lang="en-US" sz="1600" dirty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opremu</a:t>
            </a:r>
            <a:r>
              <a:rPr lang="en-US" sz="1600" dirty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 (</a:t>
            </a:r>
            <a:r>
              <a:rPr lang="en-US" sz="1600" dirty="0" err="1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rešetka</a:t>
            </a:r>
            <a:r>
              <a:rPr lang="en-US" sz="1600" dirty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elektronska</a:t>
            </a:r>
            <a:r>
              <a:rPr lang="en-US" sz="1600" dirty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vaga</a:t>
            </a:r>
            <a:r>
              <a:rPr lang="en-US" sz="1600" dirty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, </a:t>
            </a:r>
            <a:r>
              <a:rPr lang="en-US" sz="1600" dirty="0" err="1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kante</a:t>
            </a:r>
            <a:r>
              <a:rPr lang="en-US" sz="1600" dirty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za</a:t>
            </a:r>
            <a:r>
              <a:rPr lang="en-US" sz="1600" dirty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odvajanje</a:t>
            </a:r>
            <a:r>
              <a:rPr lang="en-US" sz="1600" dirty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sz="1600" dirty="0" err="1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frakcija</a:t>
            </a:r>
            <a:r>
              <a:rPr lang="en-US" sz="1600" dirty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 i sl.)</a:t>
            </a:r>
            <a:endParaRPr lang="en-US" sz="1600" dirty="0">
              <a:solidFill>
                <a:srgbClr val="111111"/>
              </a:solidFill>
              <a:ea typeface="굴림" pitchFamily="34" charset="-127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1643063"/>
            <a:ext cx="8320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fontAlgn="ctr">
              <a:buFont typeface="Arial" charset="0"/>
              <a:buChar char="•"/>
            </a:pPr>
            <a:r>
              <a:rPr lang="en-US" sz="160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Definisati sektor grada/naselja/ulice iz kojih će se uzimati uzorci otpada</a:t>
            </a:r>
            <a:endParaRPr lang="en-US" sz="1600">
              <a:solidFill>
                <a:srgbClr val="111111"/>
              </a:solidFill>
              <a:ea typeface="굴림" pitchFamily="34" charset="-127"/>
            </a:endParaRPr>
          </a:p>
        </p:txBody>
      </p:sp>
      <p:pic>
        <p:nvPicPr>
          <p:cNvPr id="24" name="Picture 6" descr="D:\My Documents\1Batinic USB 09.07.2008\Projekat Indjija\slike-indjija\12.03.2008\P104044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8516" y="773352"/>
            <a:ext cx="2317199" cy="173789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125" y="3570288"/>
            <a:ext cx="192405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25"/>
          <p:cNvSpPr/>
          <p:nvPr/>
        </p:nvSpPr>
        <p:spPr bwMode="auto">
          <a:xfrm>
            <a:off x="206375" y="3871913"/>
            <a:ext cx="673100" cy="411162"/>
          </a:xfrm>
          <a:prstGeom prst="ellipse">
            <a:avLst/>
          </a:prstGeom>
          <a:solidFill>
            <a:srgbClr val="FF0000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x-none" sz="14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065213" y="4610100"/>
            <a:ext cx="769937" cy="476250"/>
          </a:xfrm>
          <a:prstGeom prst="ellipse">
            <a:avLst/>
          </a:prstGeom>
          <a:solidFill>
            <a:srgbClr val="FF0000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x-none" sz="14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17538" y="4678363"/>
            <a:ext cx="360362" cy="325437"/>
          </a:xfrm>
          <a:prstGeom prst="ellipse">
            <a:avLst/>
          </a:prstGeom>
          <a:solidFill>
            <a:srgbClr val="FF0000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x-none" sz="14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굴림" panose="020B0600000101010101" pitchFamily="34" charset="-127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00" y="3754438"/>
            <a:ext cx="192087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4" name="TextBox 2"/>
          <p:cNvSpPr txBox="1">
            <a:spLocks noChangeArrowheads="1"/>
          </p:cNvSpPr>
          <p:nvPr/>
        </p:nvSpPr>
        <p:spPr bwMode="auto">
          <a:xfrm>
            <a:off x="387350" y="5627688"/>
            <a:ext cx="1625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 sektora grada</a:t>
            </a:r>
          </a:p>
        </p:txBody>
      </p:sp>
      <p:sp>
        <p:nvSpPr>
          <p:cNvPr id="31765" name="TextBox 29"/>
          <p:cNvSpPr txBox="1">
            <a:spLocks noChangeArrowheads="1"/>
          </p:cNvSpPr>
          <p:nvPr/>
        </p:nvSpPr>
        <p:spPr bwMode="auto">
          <a:xfrm>
            <a:off x="3505200" y="5602288"/>
            <a:ext cx="1901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300-500kg po zoni</a:t>
            </a:r>
          </a:p>
        </p:txBody>
      </p:sp>
      <p:pic>
        <p:nvPicPr>
          <p:cNvPr id="31" name="Picture 7" descr="D:\My Documents\1Batinic USB 09.07.2008\Projekat Indjija\slike-indjija\12.03.2008\P104044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9219" y="3618895"/>
            <a:ext cx="2261960" cy="169647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67" name="TextBox 31"/>
          <p:cNvSpPr txBox="1">
            <a:spLocks noChangeArrowheads="1"/>
          </p:cNvSpPr>
          <p:nvPr/>
        </p:nvSpPr>
        <p:spPr bwMode="auto">
          <a:xfrm>
            <a:off x="7443788" y="5602288"/>
            <a:ext cx="931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Lokacija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075" y="639763"/>
            <a:ext cx="2836863" cy="2181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78089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7" grpId="0"/>
      <p:bldP spid="14" grpId="0"/>
      <p:bldP spid="2" grpId="0" animBg="1"/>
      <p:bldP spid="4" grpId="0" animBg="1"/>
      <p:bldP spid="16" grpId="0" animBg="1"/>
      <p:bldP spid="18" grpId="0" animBg="1"/>
      <p:bldP spid="19" grpId="0" animBg="1"/>
      <p:bldP spid="20" grpId="0"/>
      <p:bldP spid="23" grpId="0"/>
      <p:bldP spid="26" grpId="0" animBg="1"/>
      <p:bldP spid="27" grpId="0" animBg="1"/>
      <p:bldP spid="28" grpId="0" animBg="1"/>
      <p:bldP spid="31764" grpId="0"/>
      <p:bldP spid="31765" grpId="0"/>
      <p:bldP spid="317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D:\My Documents\1Batinic USB 09.07.2008\Projekat Indjija\slike-indjija\12.03.2008\P104045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00" y="1162050"/>
            <a:ext cx="2368550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7" descr="SDC107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5138" y="1162050"/>
            <a:ext cx="21590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0" y="152400"/>
            <a:ext cx="22176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Proces</a:t>
            </a:r>
            <a:r>
              <a:rPr lang="en-US" sz="2000" b="1" dirty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 </a:t>
            </a:r>
            <a:r>
              <a:rPr lang="en-US" sz="2000" b="1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m</a:t>
            </a:r>
            <a:r>
              <a:rPr lang="bs-Latn-BA" sz="2000" b="1" dirty="0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j</a:t>
            </a:r>
            <a:r>
              <a:rPr lang="en-US" sz="2000" b="1" dirty="0" err="1" smtClean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erenja</a:t>
            </a:r>
            <a:r>
              <a:rPr lang="en-US" sz="2000" b="1" dirty="0">
                <a:solidFill>
                  <a:srgbClr val="111111"/>
                </a:solidFill>
                <a:latin typeface="Times New Roman" pitchFamily="18" charset="0"/>
                <a:ea typeface="굴림" pitchFamily="34" charset="-127"/>
              </a:rPr>
              <a:t>…</a:t>
            </a:r>
          </a:p>
        </p:txBody>
      </p:sp>
      <p:sp>
        <p:nvSpPr>
          <p:cNvPr id="17" name="Oval 16"/>
          <p:cNvSpPr/>
          <p:nvPr/>
        </p:nvSpPr>
        <p:spPr>
          <a:xfrm>
            <a:off x="1119188" y="552450"/>
            <a:ext cx="592137" cy="5286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33798" name="TextBox 17"/>
          <p:cNvSpPr txBox="1">
            <a:spLocks noChangeArrowheads="1"/>
          </p:cNvSpPr>
          <p:nvPr/>
        </p:nvSpPr>
        <p:spPr bwMode="auto">
          <a:xfrm>
            <a:off x="115888" y="3271838"/>
            <a:ext cx="2847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Rasporediti kante (20) prema frakcijama (katalogu)</a:t>
            </a:r>
          </a:p>
        </p:txBody>
      </p:sp>
      <p:sp>
        <p:nvSpPr>
          <p:cNvPr id="19" name="Oval 18"/>
          <p:cNvSpPr/>
          <p:nvPr/>
        </p:nvSpPr>
        <p:spPr>
          <a:xfrm>
            <a:off x="4289425" y="568325"/>
            <a:ext cx="592138" cy="5286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33800" name="TextBox 19"/>
          <p:cNvSpPr txBox="1">
            <a:spLocks noChangeArrowheads="1"/>
          </p:cNvSpPr>
          <p:nvPr/>
        </p:nvSpPr>
        <p:spPr bwMode="auto">
          <a:xfrm>
            <a:off x="3514725" y="3271838"/>
            <a:ext cx="2476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Ručno sortiranje 4 radnika + 2 tehnička lica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2790825" y="1976438"/>
            <a:ext cx="657225" cy="2714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412038" y="552450"/>
            <a:ext cx="592137" cy="5286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33803" name="TextBox 23"/>
          <p:cNvSpPr txBox="1">
            <a:spLocks noChangeArrowheads="1"/>
          </p:cNvSpPr>
          <p:nvPr/>
        </p:nvSpPr>
        <p:spPr bwMode="auto">
          <a:xfrm>
            <a:off x="6762750" y="3254375"/>
            <a:ext cx="23812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M</a:t>
            </a:r>
            <a:r>
              <a:rPr lang="bs-Latn-BA" dirty="0" smtClean="0"/>
              <a:t>j</a:t>
            </a:r>
            <a:r>
              <a:rPr lang="en-US" dirty="0" err="1" smtClean="0"/>
              <a:t>erenje</a:t>
            </a:r>
            <a:r>
              <a:rPr lang="en-US" dirty="0" smtClean="0"/>
              <a:t> </a:t>
            </a:r>
            <a:r>
              <a:rPr lang="en-US" dirty="0" err="1"/>
              <a:t>svake</a:t>
            </a:r>
            <a:r>
              <a:rPr lang="en-US" dirty="0"/>
              <a:t> </a:t>
            </a:r>
            <a:r>
              <a:rPr lang="en-US" dirty="0" err="1"/>
              <a:t>odvojene</a:t>
            </a:r>
            <a:r>
              <a:rPr lang="en-US" dirty="0"/>
              <a:t> </a:t>
            </a:r>
            <a:r>
              <a:rPr lang="en-US" dirty="0" err="1"/>
              <a:t>frakcije</a:t>
            </a:r>
            <a:r>
              <a:rPr lang="en-US" dirty="0"/>
              <a:t> i </a:t>
            </a:r>
            <a:r>
              <a:rPr lang="en-US" dirty="0" err="1"/>
              <a:t>zapisivanje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4725" y="1250950"/>
            <a:ext cx="2493963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ight Arrow 25"/>
          <p:cNvSpPr/>
          <p:nvPr/>
        </p:nvSpPr>
        <p:spPr>
          <a:xfrm>
            <a:off x="6094413" y="1976438"/>
            <a:ext cx="657225" cy="2714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89425" y="4087813"/>
            <a:ext cx="592138" cy="52863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x-none" dirty="0">
                <a:solidFill>
                  <a:prstClr val="black"/>
                </a:solidFill>
              </a:rPr>
              <a:t>7</a:t>
            </a:r>
          </a:p>
        </p:txBody>
      </p:sp>
      <p:pic>
        <p:nvPicPr>
          <p:cNvPr id="33807" name="Picture 17" descr="http://www.bloksignal.co.rs/images/photos/komunalni-program/kp-kontejner-v=1,1m3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6200" y="4616450"/>
            <a:ext cx="1665288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8" name="Picture 19" descr="http://www.bloksignal.co.rs/images/photos/komunalni-program/kp-kontejner-v=5%20m3-v=7%20m3iv=10m3_clip_image0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86288" y="4732338"/>
            <a:ext cx="24939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9" name="TextBox 1"/>
          <p:cNvSpPr txBox="1">
            <a:spLocks noChangeArrowheads="1"/>
          </p:cNvSpPr>
          <p:nvPr/>
        </p:nvSpPr>
        <p:spPr bwMode="auto">
          <a:xfrm>
            <a:off x="799973" y="6101556"/>
            <a:ext cx="7470775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ANALIZA SE RADI JEDAN DAN – U NEDELJI KADA SE </a:t>
            </a:r>
            <a:r>
              <a:rPr lang="en-US" dirty="0" smtClean="0"/>
              <a:t>M</a:t>
            </a:r>
            <a:r>
              <a:rPr lang="bs-Latn-BA" dirty="0"/>
              <a:t>J</a:t>
            </a:r>
            <a:r>
              <a:rPr lang="en-US" dirty="0" smtClean="0"/>
              <a:t>ERE </a:t>
            </a:r>
            <a:r>
              <a:rPr lang="en-US" dirty="0"/>
              <a:t>I KOLIČINE OTPADA</a:t>
            </a:r>
          </a:p>
        </p:txBody>
      </p:sp>
    </p:spTree>
    <p:extLst>
      <p:ext uri="{BB962C8B-B14F-4D97-AF65-F5344CB8AC3E}">
        <p14:creationId xmlns:p14="http://schemas.microsoft.com/office/powerpoint/2010/main" val="11858222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33798" grpId="0"/>
      <p:bldP spid="19" grpId="0" animBg="1"/>
      <p:bldP spid="33800" grpId="0"/>
      <p:bldP spid="21" grpId="0" animBg="1"/>
      <p:bldP spid="23" grpId="0" animBg="1"/>
      <p:bldP spid="33803" grpId="0"/>
      <p:bldP spid="26" grpId="0" animBg="1"/>
      <p:bldP spid="27" grpId="0" animBg="1"/>
      <p:bldP spid="3380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2913</TotalTime>
  <Words>944</Words>
  <Application>Microsoft Office PowerPoint</Application>
  <PresentationFormat>On-screen Show (4:3)</PresentationFormat>
  <Paragraphs>281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Rezultati mjerenja sastava i količina proizvedenog komunalnog otpada u općini Cazin  „Prikupljanje podataka o čvrstom otpadu u Jugoistočnoj Evropi“</vt:lpstr>
      <vt:lpstr> Uvod</vt:lpstr>
      <vt:lpstr>PowerPoint Presentation</vt:lpstr>
      <vt:lpstr>PowerPoint Presentation</vt:lpstr>
      <vt:lpstr>PowerPoint Presentation</vt:lpstr>
      <vt:lpstr>1. SEGMENT - UTVRĐIVANJE KOLIČINE KOMUNALNOG OTPADA</vt:lpstr>
      <vt:lpstr>PowerPoint Presentation</vt:lpstr>
      <vt:lpstr>2. SEGMENT – ANALIZA MORFOLOŠKOG SASTAVA KOMUNALNOG OTPADA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Ukupni rezultati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INFORMACIONI SISTEM ZA UPRAVLJANJE OTPADOM - SWIS</dc:title>
  <dc:creator>Premiere</dc:creator>
  <cp:lastModifiedBy>aa</cp:lastModifiedBy>
  <cp:revision>73</cp:revision>
  <cp:lastPrinted>2016-01-12T11:24:04Z</cp:lastPrinted>
  <dcterms:created xsi:type="dcterms:W3CDTF">2015-04-14T07:35:25Z</dcterms:created>
  <dcterms:modified xsi:type="dcterms:W3CDTF">2017-12-06T10:30:27Z</dcterms:modified>
</cp:coreProperties>
</file>