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501" r:id="rId3"/>
    <p:sldId id="487" r:id="rId4"/>
    <p:sldId id="523" r:id="rId5"/>
    <p:sldId id="524" r:id="rId6"/>
    <p:sldId id="525" r:id="rId7"/>
    <p:sldId id="526" r:id="rId8"/>
    <p:sldId id="527" r:id="rId9"/>
    <p:sldId id="528" r:id="rId10"/>
    <p:sldId id="530" r:id="rId11"/>
    <p:sldId id="529" r:id="rId12"/>
    <p:sldId id="533" r:id="rId13"/>
    <p:sldId id="531" r:id="rId14"/>
    <p:sldId id="52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B0A2D90-979D-4117-97C6-77CE76170767}">
          <p14:sldIdLst>
            <p14:sldId id="256"/>
          </p14:sldIdLst>
        </p14:section>
        <p14:section name="Naslovna" id="{A62A0F4F-B298-43C3-96BC-71949FEDD41A}">
          <p14:sldIdLst>
            <p14:sldId id="501"/>
            <p14:sldId id="487"/>
            <p14:sldId id="523"/>
            <p14:sldId id="524"/>
            <p14:sldId id="525"/>
            <p14:sldId id="526"/>
            <p14:sldId id="527"/>
            <p14:sldId id="528"/>
            <p14:sldId id="530"/>
          </p14:sldIdLst>
        </p14:section>
        <p14:section name="Untitled Section" id="{63F2D99D-073B-41B1-B3A4-489BC83790AB}">
          <p14:sldIdLst>
            <p14:sldId id="529"/>
            <p14:sldId id="533"/>
            <p14:sldId id="531"/>
            <p14:sldId id="52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77"/>
    <p:restoredTop sz="94648"/>
  </p:normalViewPr>
  <p:slideViewPr>
    <p:cSldViewPr snapToGrid="0">
      <p:cViewPr varScale="1">
        <p:scale>
          <a:sx n="77" d="100"/>
          <a:sy n="77" d="100"/>
        </p:scale>
        <p:origin x="1699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1" descr="image001">
            <a:extLst>
              <a:ext uri="{FF2B5EF4-FFF2-40B4-BE49-F238E27FC236}">
                <a16:creationId xmlns:a16="http://schemas.microsoft.com/office/drawing/2014/main" id="{EE5882AD-EDD1-4064-BB78-FDE3D758E9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673" y="6254013"/>
            <a:ext cx="1627686" cy="49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B9B5FDA-E901-4EB2-B882-BE9689F808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7468" y="6120947"/>
            <a:ext cx="331836" cy="6313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644A3A-3888-4C3E-8C1E-C95EFCF6CB9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8272" y="6230582"/>
            <a:ext cx="1272486" cy="521744"/>
          </a:xfrm>
          <a:prstGeom prst="rect">
            <a:avLst/>
          </a:prstGeom>
        </p:spPr>
      </p:pic>
      <p:pic>
        <p:nvPicPr>
          <p:cNvPr id="18" name="Picture 1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EF659B9-C82F-44A8-8F0F-1C9C9307AB0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4671" y="6147041"/>
            <a:ext cx="924073" cy="669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032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C2194-6603-4728-8890-5FC3E218F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7BE39A-FA21-48F9-B3A1-2D1814CE95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F3675-01C5-4181-8068-EF2B3426CD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2E0FA00-8891-4EAF-9A06-81329CCB3162}" type="datetimeFigureOut">
              <a:rPr lang="en-CA" smtClean="0"/>
              <a:pPr/>
              <a:t>2023-11-20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15626-FE11-47EE-9AD0-2C61933B7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CA46A-3595-4051-8F93-1F74A77E2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F63DBA1-709A-4066-BEEF-B899BC39853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0703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9596DC-B89A-4B2C-8A4F-B940C2204D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E8D76F-5F4B-4CDB-AF75-39E7F9B64A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D594B-53CE-44FF-B952-0C09273D63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2E0FA00-8891-4EAF-9A06-81329CCB3162}" type="datetimeFigureOut">
              <a:rPr lang="en-CA" smtClean="0"/>
              <a:pPr/>
              <a:t>2023-11-20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04921-7402-4AC4-80C5-950CD953C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A115B-AF59-45A2-A98C-27010DDD3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F63DBA1-709A-4066-BEEF-B899BC39853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2192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E39CA-5F2B-424D-9F0A-7F7D7294D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77E0B-39E4-4B20-9BF4-CD3679719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05B19A-00F4-47E8-8AEF-0720E37D3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04180"/>
            <a:ext cx="9144000" cy="97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74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C0EB4-9F6B-4656-A2B6-4F78B6AB4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B7146-CCC6-47B9-B2F6-C2C2C69C4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A1419-D435-4D75-9C9C-3F72F7C6B1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2E0FA00-8891-4EAF-9A06-81329CCB3162}" type="datetimeFigureOut">
              <a:rPr lang="en-CA" smtClean="0"/>
              <a:pPr/>
              <a:t>2023-11-20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74BB4-A40C-46F5-B908-54EC795B5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B9915-4DD2-4D5F-9DDC-7315515F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F63DBA1-709A-4066-BEEF-B899BC39853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8876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F599F-AA85-4D8C-BE01-0DD4F3CE6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54C29-B21D-4208-978F-8AEA0AA8B5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2F3623-0AF7-4EFF-9365-08AB814577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12233C-1D68-420F-8A8D-E6E463477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0777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288A7-021C-4E6F-AF85-E34F03F94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ADDC4B-C847-45EB-8F74-23E69758A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70C283-8316-4A9C-AAA2-9B9D66A19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2336BD-5A9C-4A69-BED7-FAF38E8071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A30D2D-8062-43C7-9DCB-D28C318227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22E3D6-6DC8-4870-B752-D475C37729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2E0FA00-8891-4EAF-9A06-81329CCB3162}" type="datetimeFigureOut">
              <a:rPr lang="en-CA" smtClean="0"/>
              <a:pPr/>
              <a:t>2023-11-20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6B44CE-43E1-4309-9B3E-1EB6D6143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02A195-5D2B-4B8C-A111-6CC644A8B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F63DBA1-709A-4066-BEEF-B899BC39853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9334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389D0-4B2D-4AFC-9690-F4A42B523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F3F455-3659-486E-9716-ED37878855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2E0FA00-8891-4EAF-9A06-81329CCB3162}" type="datetimeFigureOut">
              <a:rPr lang="en-CA" smtClean="0"/>
              <a:pPr/>
              <a:t>2023-11-20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A30475-E748-4023-BFB4-A852BA709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7ACB5D-19C7-4DA1-B18F-F4A8070EB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F63DBA1-709A-4066-BEEF-B899BC39853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4424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3175A8-8702-4E1A-B945-01A3DA6A51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2E0FA00-8891-4EAF-9A06-81329CCB3162}" type="datetimeFigureOut">
              <a:rPr lang="en-CA" smtClean="0"/>
              <a:pPr/>
              <a:t>2023-11-20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BA8DE9-87BE-4E5B-BB7F-0622E683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5BF496-85B6-4FDB-8F8A-A4DD36980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F63DBA1-709A-4066-BEEF-B899BC39853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1529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1ED97-D3EB-4EC5-A9B1-E709CD2AD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57FCF-4AC6-4009-8FA4-BC196840D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E9AFA0-5BFD-4DEB-9DC4-CA4ED9065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1D69DF-2940-4F72-9139-405737E1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2E0FA00-8891-4EAF-9A06-81329CCB3162}" type="datetimeFigureOut">
              <a:rPr lang="en-CA" smtClean="0"/>
              <a:pPr/>
              <a:t>2023-11-20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233377-8F59-475E-B802-B4DCFE5B8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F4D8A8-2F5D-4851-B766-53DD8AED0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F63DBA1-709A-4066-BEEF-B899BC39853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2674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CA4FA-D42D-437A-B53F-40CE97C24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B30693-2C6C-4B72-83CE-AB2477F70E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EB7659-1D1A-4963-A37D-E43F5DEA6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5D5FE6-D43A-4C60-84EA-94A5D029EE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2E0FA00-8891-4EAF-9A06-81329CCB3162}" type="datetimeFigureOut">
              <a:rPr lang="en-CA" smtClean="0"/>
              <a:pPr/>
              <a:t>2023-11-20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6CC9FA-6BE1-4ADD-91E3-7F410C2D8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231C4-6E5A-4701-9087-882197C36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F63DBA1-709A-4066-BEEF-B899BC39853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007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10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339B139-2C0C-46C7-9A47-C889BB13BF94}"/>
              </a:ext>
            </a:extLst>
          </p:cNvPr>
          <p:cNvGrpSpPr/>
          <p:nvPr/>
        </p:nvGrpSpPr>
        <p:grpSpPr>
          <a:xfrm>
            <a:off x="31304" y="-70855"/>
            <a:ext cx="9209988" cy="2863751"/>
            <a:chOff x="0" y="1"/>
            <a:chExt cx="9209988" cy="38053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87E5AB1-3345-4D64-959B-6E32A2EF1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9209988" cy="3805381"/>
            </a:xfrm>
            <a:prstGeom prst="rect">
              <a:avLst/>
            </a:prstGeom>
            <a:noFill/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E302A52-CB17-48BC-8741-378A2452E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92946" y="1156562"/>
              <a:ext cx="1865746" cy="1494273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97BD67F-25C1-4D58-A215-60B2D1F53E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341" y="2895596"/>
            <a:ext cx="1586294" cy="12809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DA205F-7840-4D67-8304-71234626AEF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41" y="3007046"/>
            <a:ext cx="2236636" cy="10580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4829C2-1C53-4908-8D44-E74E19AC368B}"/>
              </a:ext>
            </a:extLst>
          </p:cNvPr>
          <p:cNvSpPr txBox="1"/>
          <p:nvPr/>
        </p:nvSpPr>
        <p:spPr>
          <a:xfrm>
            <a:off x="2559672" y="3466287"/>
            <a:ext cx="457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hr-HR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ZAVRŠNI EVENT PROJEKTA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8F488D-0E1F-4834-94E1-894ED970C055}"/>
              </a:ext>
            </a:extLst>
          </p:cNvPr>
          <p:cNvSpPr txBox="1"/>
          <p:nvPr/>
        </p:nvSpPr>
        <p:spPr>
          <a:xfrm>
            <a:off x="159363" y="4511522"/>
            <a:ext cx="87955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hr-HR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„ </a:t>
            </a:r>
            <a:r>
              <a:rPr kumimoji="0" lang="bs-Latn-B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PODRŠKA PROGRAMU REFORMI U VODNIH USLUGA U FBiH I PROMOCIJA PRIMJENE TARIFNE  </a:t>
            </a:r>
            <a:r>
              <a:rPr lang="hr-HR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A02F93-022C-4BE3-ABE2-AA2C79E67B86}"/>
              </a:ext>
            </a:extLst>
          </p:cNvPr>
          <p:cNvSpPr txBox="1"/>
          <p:nvPr/>
        </p:nvSpPr>
        <p:spPr>
          <a:xfrm>
            <a:off x="2254626" y="5689150"/>
            <a:ext cx="4604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hr-H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HOTEL „HOLIDAY ”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– </a:t>
            </a:r>
            <a:r>
              <a:rPr lang="bs-Latn-BA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SARAJEVO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bs-Latn-BA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25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bs-Latn-BA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10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202</a:t>
            </a:r>
            <a:r>
              <a:rPr lang="bs-Latn-BA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368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05814-9F9A-B608-476C-C94F48E9D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14" y="312574"/>
            <a:ext cx="8231571" cy="678483"/>
          </a:xfrm>
        </p:spPr>
        <p:txBody>
          <a:bodyPr/>
          <a:lstStyle/>
          <a:p>
            <a:pPr algn="ctr"/>
            <a:r>
              <a:rPr lang="bs-Latn-BA" sz="2400" b="1" dirty="0">
                <a:latin typeface="+mn-lt"/>
              </a:rPr>
              <a:t>PREZENTACIJA OSTVARENIH REZULTATA U PROJEKTU</a:t>
            </a:r>
            <a:endParaRPr lang="en-GB" sz="2400" b="1" dirty="0">
              <a:latin typeface="+mn-lt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37EDE13-FB75-CC82-B337-C23AEEC0A1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5674401"/>
              </p:ext>
            </p:extLst>
          </p:nvPr>
        </p:nvGraphicFramePr>
        <p:xfrm>
          <a:off x="765313" y="1272209"/>
          <a:ext cx="7126357" cy="48148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34478">
                  <a:extLst>
                    <a:ext uri="{9D8B030D-6E8A-4147-A177-3AD203B41FA5}">
                      <a16:colId xmlns:a16="http://schemas.microsoft.com/office/drawing/2014/main" val="878854105"/>
                    </a:ext>
                  </a:extLst>
                </a:gridCol>
                <a:gridCol w="1839529">
                  <a:extLst>
                    <a:ext uri="{9D8B030D-6E8A-4147-A177-3AD203B41FA5}">
                      <a16:colId xmlns:a16="http://schemas.microsoft.com/office/drawing/2014/main" val="4181841561"/>
                    </a:ext>
                  </a:extLst>
                </a:gridCol>
                <a:gridCol w="714123">
                  <a:extLst>
                    <a:ext uri="{9D8B030D-6E8A-4147-A177-3AD203B41FA5}">
                      <a16:colId xmlns:a16="http://schemas.microsoft.com/office/drawing/2014/main" val="1792594417"/>
                    </a:ext>
                  </a:extLst>
                </a:gridCol>
                <a:gridCol w="877777">
                  <a:extLst>
                    <a:ext uri="{9D8B030D-6E8A-4147-A177-3AD203B41FA5}">
                      <a16:colId xmlns:a16="http://schemas.microsoft.com/office/drawing/2014/main" val="1003040209"/>
                    </a:ext>
                  </a:extLst>
                </a:gridCol>
                <a:gridCol w="1160450">
                  <a:extLst>
                    <a:ext uri="{9D8B030D-6E8A-4147-A177-3AD203B41FA5}">
                      <a16:colId xmlns:a16="http://schemas.microsoft.com/office/drawing/2014/main" val="3195070035"/>
                    </a:ext>
                  </a:extLst>
                </a:gridCol>
              </a:tblGrid>
              <a:tr h="89673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INDIKATORI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Izvor podataka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Početna linija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Izvještajni period, prekretnica / cilj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Aktuelni učinak u izvještajnom periodu naspram ciljanog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b"/>
                </a:tc>
                <a:extLst>
                  <a:ext uri="{0D108BD9-81ED-4DB2-BD59-A6C34878D82A}">
                    <a16:rowId xmlns:a16="http://schemas.microsoft.com/office/drawing/2014/main" val="2609848036"/>
                  </a:ext>
                </a:extLst>
              </a:tr>
              <a:tr h="77555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Broj učesnica JKP koje su usvojile novi ili rebalansirale poslovni plan, pripremljken prijedlog novih tarifa i predatih JLS na usvajanje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Zvanični dokument i izvješraj JKP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b"/>
                </a:tc>
                <a:extLst>
                  <a:ext uri="{0D108BD9-81ED-4DB2-BD59-A6C34878D82A}">
                    <a16:rowId xmlns:a16="http://schemas.microsoft.com/office/drawing/2014/main" val="2431306097"/>
                  </a:ext>
                </a:extLst>
              </a:tr>
              <a:tr h="81594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Broj JKP i predstavnika JKP koji su učestvovali na radionicama za praktičnu primjenu tarifne metodologije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Izvještaj, fotografije, lista učesnika, formalna evidencija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30 JKP         60 učesnika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</a:rPr>
                        <a:t>33 JKP    i više od               80 učesnika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b"/>
                </a:tc>
                <a:extLst>
                  <a:ext uri="{0D108BD9-81ED-4DB2-BD59-A6C34878D82A}">
                    <a16:rowId xmlns:a16="http://schemas.microsoft.com/office/drawing/2014/main" val="2409816560"/>
                  </a:ext>
                </a:extLst>
              </a:tr>
              <a:tr h="96944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Broj JKP koje su pripremile draftt i prezntovale kalkulaciju minimalno potrebnih tarifa koje obezbjeđuju vodosnabdjevanje, odvodnju i tretman otpadnih voda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Izvještaji sa održanih radionica i rezultai, zvanični dokumenti i izvještaji učesnicam JKP 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b"/>
                </a:tc>
                <a:extLst>
                  <a:ext uri="{0D108BD9-81ED-4DB2-BD59-A6C34878D82A}">
                    <a16:rowId xmlns:a16="http://schemas.microsoft.com/office/drawing/2014/main" val="3012226889"/>
                  </a:ext>
                </a:extLst>
              </a:tr>
              <a:tr h="77555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Broj uposlenih iz JKP koji ucestvuju na jednodnevnim tematskim konferencijama po pitanju Programa reformi u sektoru vodnih usluga u FBiH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Izvještaj, fotografije, lista učesnika, formalna evidencija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80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138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b"/>
                </a:tc>
                <a:extLst>
                  <a:ext uri="{0D108BD9-81ED-4DB2-BD59-A6C34878D82A}">
                    <a16:rowId xmlns:a16="http://schemas.microsoft.com/office/drawing/2014/main" val="249685040"/>
                  </a:ext>
                </a:extLst>
              </a:tr>
              <a:tr h="581666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Dorađena web stranica sektora vodnih usluga urađena na postojećoj web stranici udruženja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>
                          <a:effectLst/>
                        </a:rPr>
                        <a:t>Ugovor</a:t>
                      </a:r>
                      <a:r>
                        <a:rPr lang="en-GB" sz="1200" u="none" strike="noStrike" dirty="0">
                          <a:effectLst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</a:rPr>
                        <a:t>sa</a:t>
                      </a:r>
                      <a:r>
                        <a:rPr lang="en-GB" sz="1200" u="none" strike="noStrike" dirty="0">
                          <a:effectLst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</a:rPr>
                        <a:t>servis</a:t>
                      </a:r>
                      <a:r>
                        <a:rPr lang="en-GB" sz="1200" u="none" strike="noStrike" dirty="0">
                          <a:effectLst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</a:rPr>
                        <a:t>provaiderom</a:t>
                      </a:r>
                      <a:r>
                        <a:rPr lang="en-GB" sz="1200" u="none" strike="noStrike" dirty="0">
                          <a:effectLst/>
                        </a:rPr>
                        <a:t> web </a:t>
                      </a:r>
                      <a:r>
                        <a:rPr lang="en-GB" sz="1200" u="none" strike="noStrike" dirty="0" err="1">
                          <a:effectLst/>
                        </a:rPr>
                        <a:t>stranice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1" marR="7301" marT="7301" marB="0" anchor="b"/>
                </a:tc>
                <a:extLst>
                  <a:ext uri="{0D108BD9-81ED-4DB2-BD59-A6C34878D82A}">
                    <a16:rowId xmlns:a16="http://schemas.microsoft.com/office/drawing/2014/main" val="4241107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8712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05814-9F9A-B608-476C-C94F48E9D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14" y="312574"/>
            <a:ext cx="8231571" cy="678483"/>
          </a:xfrm>
        </p:spPr>
        <p:txBody>
          <a:bodyPr/>
          <a:lstStyle/>
          <a:p>
            <a:pPr algn="ctr"/>
            <a:r>
              <a:rPr lang="bs-Latn-BA" sz="2400" b="1" dirty="0">
                <a:latin typeface="+mn-lt"/>
              </a:rPr>
              <a:t>PREZENTACIJA OSTVARENIH REZULTATA U PROJEKTU</a:t>
            </a:r>
            <a:endParaRPr lang="en-GB" sz="24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B3B3F-31A7-ACD0-30A6-4A9388834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33061"/>
            <a:ext cx="7886700" cy="5043902"/>
          </a:xfrm>
        </p:spPr>
        <p:txBody>
          <a:bodyPr/>
          <a:lstStyle/>
          <a:p>
            <a:pPr marL="0" indent="0">
              <a:buNone/>
            </a:pPr>
            <a:r>
              <a:rPr lang="en-GB" b="1" dirty="0" err="1"/>
              <a:t>Izazovi</a:t>
            </a:r>
            <a:r>
              <a:rPr lang="en-GB" b="1" dirty="0"/>
              <a:t> i </a:t>
            </a:r>
            <a:r>
              <a:rPr lang="en-GB" b="1" dirty="0" err="1"/>
              <a:t>naučene</a:t>
            </a:r>
            <a:r>
              <a:rPr lang="en-GB" b="1" dirty="0"/>
              <a:t> </a:t>
            </a:r>
            <a:r>
              <a:rPr lang="en-GB" b="1" dirty="0" err="1"/>
              <a:t>lekcije</a:t>
            </a:r>
            <a:endParaRPr lang="bs-Latn-BA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 err="1"/>
              <a:t>Osnovni</a:t>
            </a:r>
            <a:r>
              <a:rPr lang="en-GB" dirty="0"/>
              <a:t> </a:t>
            </a:r>
            <a:r>
              <a:rPr lang="en-GB" dirty="0" err="1"/>
              <a:t>izazov</a:t>
            </a:r>
            <a:r>
              <a:rPr lang="en-GB" dirty="0"/>
              <a:t>  bio je </a:t>
            </a:r>
            <a:r>
              <a:rPr lang="en-GB" dirty="0" err="1"/>
              <a:t>obezbjediti</a:t>
            </a:r>
            <a:r>
              <a:rPr lang="en-GB" dirty="0"/>
              <a:t> </a:t>
            </a:r>
            <a:r>
              <a:rPr lang="en-GB" dirty="0" err="1"/>
              <a:t>dovoljan</a:t>
            </a:r>
            <a:r>
              <a:rPr lang="en-GB" dirty="0"/>
              <a:t> </a:t>
            </a:r>
            <a:r>
              <a:rPr lang="en-GB" dirty="0" err="1"/>
              <a:t>broj</a:t>
            </a:r>
            <a:r>
              <a:rPr lang="en-GB" dirty="0"/>
              <a:t> </a:t>
            </a:r>
            <a:r>
              <a:rPr lang="en-GB" dirty="0" err="1"/>
              <a:t>predstavnika</a:t>
            </a:r>
            <a:r>
              <a:rPr lang="en-GB" dirty="0"/>
              <a:t> </a:t>
            </a:r>
            <a:r>
              <a:rPr lang="en-GB" dirty="0" err="1"/>
              <a:t>udruženja</a:t>
            </a:r>
            <a:r>
              <a:rPr lang="en-GB" dirty="0"/>
              <a:t> za </a:t>
            </a:r>
            <a:r>
              <a:rPr lang="en-GB" dirty="0" err="1"/>
              <a:t>edukaciju</a:t>
            </a:r>
            <a:r>
              <a:rPr lang="en-GB" dirty="0"/>
              <a:t> za </a:t>
            </a:r>
            <a:r>
              <a:rPr lang="en-GB" dirty="0" err="1"/>
              <a:t>trenere</a:t>
            </a:r>
            <a:r>
              <a:rPr lang="en-GB" dirty="0"/>
              <a:t> i </a:t>
            </a:r>
            <a:r>
              <a:rPr lang="en-GB" dirty="0" err="1"/>
              <a:t>njihov</a:t>
            </a:r>
            <a:r>
              <a:rPr lang="en-GB" dirty="0"/>
              <a:t> </a:t>
            </a:r>
            <a:r>
              <a:rPr lang="en-GB" dirty="0" err="1"/>
              <a:t>aktivan</a:t>
            </a:r>
            <a:r>
              <a:rPr lang="en-GB" dirty="0"/>
              <a:t> </a:t>
            </a:r>
            <a:r>
              <a:rPr lang="en-GB" dirty="0" err="1"/>
              <a:t>pristup</a:t>
            </a:r>
            <a:r>
              <a:rPr lang="en-GB" dirty="0"/>
              <a:t> </a:t>
            </a:r>
            <a:r>
              <a:rPr lang="en-GB" dirty="0" err="1"/>
              <a:t>primjeni</a:t>
            </a:r>
            <a:r>
              <a:rPr lang="en-GB" dirty="0"/>
              <a:t> </a:t>
            </a:r>
            <a:r>
              <a:rPr lang="en-GB" dirty="0" err="1"/>
              <a:t>tarifne</a:t>
            </a:r>
            <a:r>
              <a:rPr lang="en-GB" dirty="0"/>
              <a:t> </a:t>
            </a:r>
            <a:r>
              <a:rPr lang="en-GB" dirty="0" err="1"/>
              <a:t>Metodologije</a:t>
            </a:r>
            <a:r>
              <a:rPr lang="en-GB" dirty="0"/>
              <a:t> u </a:t>
            </a:r>
            <a:r>
              <a:rPr lang="en-GB" dirty="0" err="1"/>
              <a:t>vlastitom</a:t>
            </a:r>
            <a:r>
              <a:rPr lang="en-GB" dirty="0"/>
              <a:t> </a:t>
            </a:r>
            <a:r>
              <a:rPr lang="en-GB" dirty="0" err="1"/>
              <a:t>preduzeću</a:t>
            </a:r>
            <a:r>
              <a:rPr lang="en-GB" dirty="0"/>
              <a:t> ( </a:t>
            </a:r>
            <a:r>
              <a:rPr lang="en-GB" dirty="0" err="1"/>
              <a:t>izradi</a:t>
            </a:r>
            <a:r>
              <a:rPr lang="en-GB" dirty="0"/>
              <a:t> </a:t>
            </a:r>
            <a:r>
              <a:rPr lang="en-GB" dirty="0" err="1"/>
              <a:t>operativnih</a:t>
            </a:r>
            <a:r>
              <a:rPr lang="en-GB" dirty="0"/>
              <a:t> </a:t>
            </a:r>
            <a:r>
              <a:rPr lang="en-GB" dirty="0" err="1"/>
              <a:t>planova</a:t>
            </a:r>
            <a:r>
              <a:rPr lang="en-GB" dirty="0"/>
              <a:t>, </a:t>
            </a:r>
            <a:r>
              <a:rPr lang="en-GB" dirty="0" err="1"/>
              <a:t>analiza</a:t>
            </a:r>
            <a:r>
              <a:rPr lang="en-GB" dirty="0"/>
              <a:t> i </a:t>
            </a:r>
            <a:r>
              <a:rPr lang="en-GB" dirty="0" err="1"/>
              <a:t>kalkulacija</a:t>
            </a:r>
            <a:r>
              <a:rPr lang="en-GB" dirty="0"/>
              <a:t> </a:t>
            </a:r>
            <a:r>
              <a:rPr lang="en-GB" dirty="0" err="1"/>
              <a:t>cijena</a:t>
            </a:r>
            <a:r>
              <a:rPr lang="en-GB" dirty="0"/>
              <a:t> </a:t>
            </a:r>
            <a:r>
              <a:rPr lang="en-GB" dirty="0" err="1"/>
              <a:t>vodnih</a:t>
            </a:r>
            <a:r>
              <a:rPr lang="en-GB" dirty="0"/>
              <a:t> </a:t>
            </a:r>
            <a:r>
              <a:rPr lang="en-GB" dirty="0" err="1"/>
              <a:t>usluga</a:t>
            </a:r>
            <a:r>
              <a:rPr lang="en-GB" dirty="0"/>
              <a:t> ), </a:t>
            </a:r>
            <a:r>
              <a:rPr lang="en-GB" dirty="0" err="1"/>
              <a:t>kao</a:t>
            </a:r>
            <a:r>
              <a:rPr lang="en-GB" dirty="0"/>
              <a:t> i </a:t>
            </a:r>
            <a:r>
              <a:rPr lang="en-GB" dirty="0" err="1"/>
              <a:t>obezbjeđenje</a:t>
            </a:r>
            <a:r>
              <a:rPr lang="en-GB" dirty="0"/>
              <a:t> </a:t>
            </a:r>
            <a:r>
              <a:rPr lang="en-GB" dirty="0" err="1"/>
              <a:t>dovoljnog</a:t>
            </a:r>
            <a:r>
              <a:rPr lang="en-GB" dirty="0"/>
              <a:t> </a:t>
            </a:r>
            <a:r>
              <a:rPr lang="en-GB" dirty="0" err="1"/>
              <a:t>broja</a:t>
            </a:r>
            <a:r>
              <a:rPr lang="en-GB" dirty="0"/>
              <a:t> </a:t>
            </a:r>
            <a:r>
              <a:rPr lang="en-GB" dirty="0" err="1"/>
              <a:t>vodovodnih</a:t>
            </a:r>
            <a:r>
              <a:rPr lang="en-GB" dirty="0"/>
              <a:t> </a:t>
            </a:r>
            <a:r>
              <a:rPr lang="en-GB" dirty="0" err="1"/>
              <a:t>preduzeća</a:t>
            </a:r>
            <a:r>
              <a:rPr lang="en-GB" dirty="0"/>
              <a:t> i </a:t>
            </a:r>
            <a:r>
              <a:rPr lang="en-GB" dirty="0" err="1"/>
              <a:t>njihovih</a:t>
            </a:r>
            <a:r>
              <a:rPr lang="en-GB" dirty="0"/>
              <a:t> </a:t>
            </a:r>
            <a:r>
              <a:rPr lang="en-GB" dirty="0" err="1"/>
              <a:t>prerdstavnika</a:t>
            </a:r>
            <a:r>
              <a:rPr lang="en-GB" dirty="0"/>
              <a:t> za </a:t>
            </a:r>
            <a:r>
              <a:rPr lang="en-GB" dirty="0" err="1"/>
              <a:t>učešće</a:t>
            </a:r>
            <a:r>
              <a:rPr lang="en-GB" dirty="0"/>
              <a:t> u </a:t>
            </a:r>
            <a:r>
              <a:rPr lang="en-GB" dirty="0" err="1"/>
              <a:t>projektu</a:t>
            </a:r>
            <a:r>
              <a:rPr lang="en-GB" dirty="0"/>
              <a:t>. U oba </a:t>
            </a:r>
            <a:r>
              <a:rPr lang="en-GB" dirty="0" err="1"/>
              <a:t>slučaju</a:t>
            </a:r>
            <a:r>
              <a:rPr lang="en-GB" dirty="0"/>
              <a:t> </a:t>
            </a:r>
            <a:r>
              <a:rPr lang="en-GB" dirty="0" err="1"/>
              <a:t>postignuti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rezultati</a:t>
            </a:r>
            <a:r>
              <a:rPr lang="en-GB" dirty="0"/>
              <a:t> </a:t>
            </a:r>
            <a:r>
              <a:rPr lang="en-GB" dirty="0" err="1"/>
              <a:t>bolji</a:t>
            </a:r>
            <a:r>
              <a:rPr lang="en-GB" dirty="0"/>
              <a:t> od </a:t>
            </a:r>
            <a:r>
              <a:rPr lang="en-GB" dirty="0" err="1"/>
              <a:t>očekivanih</a:t>
            </a:r>
            <a:r>
              <a:rPr lang="en-GB" dirty="0"/>
              <a:t> – od </a:t>
            </a:r>
            <a:r>
              <a:rPr lang="en-GB" dirty="0" err="1"/>
              <a:t>prijavljenih</a:t>
            </a:r>
            <a:r>
              <a:rPr lang="en-GB" dirty="0"/>
              <a:t> 14 </a:t>
            </a:r>
            <a:r>
              <a:rPr lang="en-GB" dirty="0" err="1"/>
              <a:t>učesnila</a:t>
            </a:r>
            <a:r>
              <a:rPr lang="en-GB" dirty="0"/>
              <a:t> </a:t>
            </a:r>
            <a:r>
              <a:rPr lang="en-GB" dirty="0" err="1"/>
              <a:t>educirano</a:t>
            </a:r>
            <a:r>
              <a:rPr lang="en-GB" dirty="0"/>
              <a:t> je 12 </a:t>
            </a:r>
            <a:r>
              <a:rPr lang="en-GB" dirty="0" err="1"/>
              <a:t>trenera</a:t>
            </a:r>
            <a:r>
              <a:rPr lang="en-GB" dirty="0"/>
              <a:t> ( </a:t>
            </a:r>
            <a:r>
              <a:rPr lang="en-GB" dirty="0" err="1"/>
              <a:t>dva</a:t>
            </a:r>
            <a:r>
              <a:rPr lang="en-GB" dirty="0"/>
              <a:t> </a:t>
            </a:r>
            <a:r>
              <a:rPr lang="en-GB" dirty="0" err="1"/>
              <a:t>učesnika</a:t>
            </a:r>
            <a:r>
              <a:rPr lang="en-GB" dirty="0"/>
              <a:t> </a:t>
            </a:r>
            <a:r>
              <a:rPr lang="en-GB" dirty="0" err="1"/>
              <a:t>odustala</a:t>
            </a:r>
            <a:r>
              <a:rPr lang="en-GB" dirty="0"/>
              <a:t> </a:t>
            </a:r>
            <a:r>
              <a:rPr lang="en-GB" dirty="0" err="1"/>
              <a:t>nakon</a:t>
            </a:r>
            <a:r>
              <a:rPr lang="en-GB" dirty="0"/>
              <a:t> </a:t>
            </a:r>
            <a:r>
              <a:rPr lang="en-GB" dirty="0" err="1"/>
              <a:t>prve</a:t>
            </a:r>
            <a:r>
              <a:rPr lang="en-GB" dirty="0"/>
              <a:t> </a:t>
            </a:r>
            <a:r>
              <a:rPr lang="en-GB" dirty="0" err="1"/>
              <a:t>radionice</a:t>
            </a:r>
            <a:r>
              <a:rPr lang="en-GB" dirty="0"/>
              <a:t> ) od </a:t>
            </a:r>
            <a:r>
              <a:rPr lang="en-GB" dirty="0" err="1"/>
              <a:t>kojih</a:t>
            </a:r>
            <a:r>
              <a:rPr lang="en-GB" dirty="0"/>
              <a:t> je </a:t>
            </a:r>
            <a:r>
              <a:rPr lang="en-GB" dirty="0" err="1"/>
              <a:t>njih</a:t>
            </a:r>
            <a:r>
              <a:rPr lang="en-GB" dirty="0"/>
              <a:t> 11 </a:t>
            </a:r>
            <a:r>
              <a:rPr lang="en-GB" dirty="0" err="1"/>
              <a:t>uključeno</a:t>
            </a:r>
            <a:r>
              <a:rPr lang="en-GB" dirty="0"/>
              <a:t> u </a:t>
            </a:r>
            <a:r>
              <a:rPr lang="en-GB" dirty="0" err="1"/>
              <a:t>realizaciju</a:t>
            </a:r>
            <a:r>
              <a:rPr lang="en-GB" dirty="0"/>
              <a:t> </a:t>
            </a:r>
            <a:r>
              <a:rPr lang="en-GB" dirty="0" err="1"/>
              <a:t>projekta</a:t>
            </a:r>
            <a:r>
              <a:rPr lang="en-GB" dirty="0"/>
              <a:t> ( </a:t>
            </a:r>
            <a:r>
              <a:rPr lang="en-GB" dirty="0" err="1"/>
              <a:t>jedan</a:t>
            </a:r>
            <a:r>
              <a:rPr lang="en-GB" dirty="0"/>
              <a:t> </a:t>
            </a:r>
            <a:r>
              <a:rPr lang="en-GB" dirty="0" err="1"/>
              <a:t>odustao</a:t>
            </a:r>
            <a:r>
              <a:rPr lang="en-GB" dirty="0"/>
              <a:t> </a:t>
            </a:r>
            <a:r>
              <a:rPr lang="en-GB" dirty="0" err="1"/>
              <a:t>nakon</a:t>
            </a:r>
            <a:r>
              <a:rPr lang="en-GB" dirty="0"/>
              <a:t> </a:t>
            </a:r>
            <a:r>
              <a:rPr lang="en-GB" dirty="0" err="1"/>
              <a:t>obavljene</a:t>
            </a:r>
            <a:r>
              <a:rPr lang="en-GB" dirty="0"/>
              <a:t> </a:t>
            </a:r>
            <a:r>
              <a:rPr lang="en-GB" dirty="0" err="1"/>
              <a:t>edukacije</a:t>
            </a:r>
            <a:r>
              <a:rPr lang="en-GB" dirty="0"/>
              <a:t>), </a:t>
            </a:r>
            <a:r>
              <a:rPr lang="en-GB" dirty="0" err="1"/>
              <a:t>dok</a:t>
            </a:r>
            <a:r>
              <a:rPr lang="en-GB" dirty="0"/>
              <a:t> je </a:t>
            </a:r>
            <a:r>
              <a:rPr lang="en-GB" dirty="0" err="1"/>
              <a:t>prijavljeno</a:t>
            </a:r>
            <a:r>
              <a:rPr lang="en-GB" dirty="0"/>
              <a:t> 36 </a:t>
            </a:r>
            <a:r>
              <a:rPr lang="en-GB" dirty="0" err="1"/>
              <a:t>preuzeća</a:t>
            </a:r>
            <a:r>
              <a:rPr lang="en-GB" dirty="0"/>
              <a:t> za </a:t>
            </a:r>
            <a:r>
              <a:rPr lang="en-GB" dirty="0" err="1"/>
              <a:t>edukaciju</a:t>
            </a:r>
            <a:r>
              <a:rPr lang="en-GB" dirty="0"/>
              <a:t>, a u </a:t>
            </a:r>
            <a:r>
              <a:rPr lang="en-GB" dirty="0" err="1"/>
              <a:t>izvještajnom</a:t>
            </a:r>
            <a:r>
              <a:rPr lang="en-GB" dirty="0"/>
              <a:t> </a:t>
            </a:r>
            <a:r>
              <a:rPr lang="en-GB" dirty="0" err="1"/>
              <a:t>periodu</a:t>
            </a:r>
            <a:r>
              <a:rPr lang="en-GB" dirty="0"/>
              <a:t> </a:t>
            </a:r>
            <a:r>
              <a:rPr lang="en-GB" dirty="0" err="1"/>
              <a:t>samo</a:t>
            </a:r>
            <a:r>
              <a:rPr lang="en-GB" dirty="0"/>
              <a:t> tri </a:t>
            </a:r>
            <a:r>
              <a:rPr lang="en-GB" dirty="0" err="1"/>
              <a:t>preduzeća</a:t>
            </a:r>
            <a:r>
              <a:rPr lang="en-GB" dirty="0"/>
              <a:t> </a:t>
            </a:r>
            <a:r>
              <a:rPr lang="en-GB" dirty="0" err="1"/>
              <a:t>nisu</a:t>
            </a:r>
            <a:r>
              <a:rPr lang="en-GB" dirty="0"/>
              <a:t> </a:t>
            </a:r>
            <a:r>
              <a:rPr lang="en-GB" dirty="0" err="1"/>
              <a:t>učestvovala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radionicama</a:t>
            </a:r>
            <a:r>
              <a:rPr lang="en-GB" dirty="0"/>
              <a:t> ( </a:t>
            </a:r>
            <a:r>
              <a:rPr lang="en-GB" dirty="0" err="1"/>
              <a:t>Domaljevac</a:t>
            </a:r>
            <a:r>
              <a:rPr lang="en-GB" dirty="0"/>
              <a:t>, </a:t>
            </a:r>
            <a:r>
              <a:rPr lang="en-GB" dirty="0" err="1"/>
              <a:t>Visoko</a:t>
            </a:r>
            <a:r>
              <a:rPr lang="en-GB" dirty="0"/>
              <a:t> i Nova Bila ).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420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05814-9F9A-B608-476C-C94F48E9D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14" y="312574"/>
            <a:ext cx="8231571" cy="678483"/>
          </a:xfrm>
        </p:spPr>
        <p:txBody>
          <a:bodyPr/>
          <a:lstStyle/>
          <a:p>
            <a:pPr algn="ctr"/>
            <a:r>
              <a:rPr lang="bs-Latn-BA" sz="2400" b="1" dirty="0">
                <a:latin typeface="+mn-lt"/>
              </a:rPr>
              <a:t>PREZENTACIJA OSTVARENIH REZULTATA U PROJEKTU</a:t>
            </a:r>
            <a:endParaRPr lang="en-GB" sz="24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B3B3F-31A7-ACD0-30A6-4A9388834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33061"/>
            <a:ext cx="7886700" cy="5043902"/>
          </a:xfrm>
        </p:spPr>
        <p:txBody>
          <a:bodyPr/>
          <a:lstStyle/>
          <a:p>
            <a:pPr marL="0" indent="0">
              <a:buNone/>
            </a:pPr>
            <a:r>
              <a:rPr lang="en-GB" dirty="0" err="1"/>
              <a:t>Tokom</a:t>
            </a:r>
            <a:r>
              <a:rPr lang="en-GB" dirty="0"/>
              <a:t> </a:t>
            </a:r>
            <a:r>
              <a:rPr lang="en-GB" dirty="0" err="1"/>
              <a:t>edukacije</a:t>
            </a:r>
            <a:r>
              <a:rPr lang="en-GB" dirty="0"/>
              <a:t> </a:t>
            </a:r>
            <a:r>
              <a:rPr lang="en-GB" dirty="0" err="1"/>
              <a:t>trenera</a:t>
            </a:r>
            <a:r>
              <a:rPr lang="en-GB" dirty="0"/>
              <a:t> </a:t>
            </a:r>
            <a:r>
              <a:rPr lang="en-GB" dirty="0" err="1"/>
              <a:t>uočeno</a:t>
            </a:r>
            <a:r>
              <a:rPr lang="en-GB" dirty="0"/>
              <a:t> je da se </a:t>
            </a:r>
            <a:r>
              <a:rPr lang="en-GB" dirty="0" err="1"/>
              <a:t>edukacija</a:t>
            </a:r>
            <a:r>
              <a:rPr lang="en-GB" dirty="0"/>
              <a:t> </a:t>
            </a:r>
            <a:r>
              <a:rPr lang="en-GB" dirty="0" err="1"/>
              <a:t>vodovodnih</a:t>
            </a:r>
            <a:r>
              <a:rPr lang="en-GB" dirty="0"/>
              <a:t> </a:t>
            </a:r>
            <a:r>
              <a:rPr lang="en-GB" dirty="0" err="1"/>
              <a:t>preduzeća</a:t>
            </a:r>
            <a:r>
              <a:rPr lang="en-GB" dirty="0"/>
              <a:t> </a:t>
            </a:r>
            <a:r>
              <a:rPr lang="en-GB" dirty="0" err="1"/>
              <a:t>treba</a:t>
            </a:r>
            <a:r>
              <a:rPr lang="en-GB" dirty="0"/>
              <a:t> </a:t>
            </a:r>
            <a:r>
              <a:rPr lang="en-GB" dirty="0" err="1"/>
              <a:t>obaviti</a:t>
            </a:r>
            <a:r>
              <a:rPr lang="en-GB" dirty="0"/>
              <a:t> u tri </a:t>
            </a:r>
            <a:r>
              <a:rPr lang="en-GB" dirty="0" err="1"/>
              <a:t>ciklusa</a:t>
            </a:r>
            <a:r>
              <a:rPr lang="en-GB" dirty="0"/>
              <a:t> – </a:t>
            </a:r>
            <a:r>
              <a:rPr lang="en-GB" dirty="0" err="1"/>
              <a:t>početni</a:t>
            </a:r>
            <a:r>
              <a:rPr lang="en-GB" dirty="0"/>
              <a:t>, </a:t>
            </a:r>
            <a:r>
              <a:rPr lang="en-GB" dirty="0" err="1"/>
              <a:t>napredni</a:t>
            </a:r>
            <a:r>
              <a:rPr lang="en-GB" dirty="0"/>
              <a:t> i </a:t>
            </a:r>
            <a:r>
              <a:rPr lang="en-GB" dirty="0" err="1"/>
              <a:t>završni</a:t>
            </a:r>
            <a:r>
              <a:rPr lang="en-GB" dirty="0"/>
              <a:t>.  </a:t>
            </a:r>
            <a:endParaRPr lang="bs-Latn-BA" dirty="0"/>
          </a:p>
          <a:p>
            <a:pPr marL="0" indent="0">
              <a:buNone/>
            </a:pPr>
            <a:r>
              <a:rPr lang="en-GB" dirty="0" err="1"/>
              <a:t>Početni</a:t>
            </a:r>
            <a:r>
              <a:rPr lang="en-GB" dirty="0"/>
              <a:t> </a:t>
            </a:r>
            <a:r>
              <a:rPr lang="en-GB" dirty="0" err="1"/>
              <a:t>ciklus</a:t>
            </a:r>
            <a:r>
              <a:rPr lang="en-GB" dirty="0"/>
              <a:t> </a:t>
            </a:r>
            <a:r>
              <a:rPr lang="en-GB" dirty="0" err="1"/>
              <a:t>ima</a:t>
            </a:r>
            <a:r>
              <a:rPr lang="bs-Latn-BA" dirty="0"/>
              <a:t>o je</a:t>
            </a:r>
            <a:r>
              <a:rPr lang="en-GB" dirty="0"/>
              <a:t> za </a:t>
            </a:r>
            <a:r>
              <a:rPr lang="en-GB" dirty="0" err="1"/>
              <a:t>cilj</a:t>
            </a:r>
            <a:r>
              <a:rPr lang="en-GB" dirty="0"/>
              <a:t> da </a:t>
            </a:r>
            <a:r>
              <a:rPr lang="en-GB" dirty="0" err="1"/>
              <a:t>učesnike</a:t>
            </a:r>
            <a:r>
              <a:rPr lang="en-GB" dirty="0"/>
              <a:t> </a:t>
            </a:r>
            <a:r>
              <a:rPr lang="en-GB" dirty="0" err="1"/>
              <a:t>edukacija</a:t>
            </a:r>
            <a:r>
              <a:rPr lang="en-GB" dirty="0"/>
              <a:t> </a:t>
            </a:r>
            <a:r>
              <a:rPr lang="en-GB" dirty="0" err="1"/>
              <a:t>upozna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sadržajem</a:t>
            </a:r>
            <a:r>
              <a:rPr lang="en-GB" dirty="0"/>
              <a:t>, </a:t>
            </a:r>
            <a:r>
              <a:rPr lang="en-GB" dirty="0" err="1"/>
              <a:t>suštinom</a:t>
            </a:r>
            <a:r>
              <a:rPr lang="en-GB" dirty="0"/>
              <a:t>, </a:t>
            </a:r>
            <a:r>
              <a:rPr lang="en-GB" dirty="0" err="1"/>
              <a:t>principima</a:t>
            </a:r>
            <a:r>
              <a:rPr lang="en-GB" dirty="0"/>
              <a:t> i </a:t>
            </a:r>
            <a:r>
              <a:rPr lang="en-GB" dirty="0" err="1"/>
              <a:t>osnovnim</a:t>
            </a:r>
            <a:r>
              <a:rPr lang="en-GB" dirty="0"/>
              <a:t> </a:t>
            </a:r>
            <a:r>
              <a:rPr lang="en-GB" dirty="0" err="1"/>
              <a:t>elementima</a:t>
            </a:r>
            <a:r>
              <a:rPr lang="en-GB" dirty="0"/>
              <a:t> </a:t>
            </a:r>
            <a:r>
              <a:rPr lang="en-GB" dirty="0" err="1"/>
              <a:t>tarifne</a:t>
            </a:r>
            <a:r>
              <a:rPr lang="en-GB" dirty="0"/>
              <a:t> </a:t>
            </a:r>
            <a:r>
              <a:rPr lang="en-GB" dirty="0" err="1"/>
              <a:t>Metodologije</a:t>
            </a:r>
            <a:r>
              <a:rPr lang="en-GB" dirty="0"/>
              <a:t>, </a:t>
            </a:r>
            <a:r>
              <a:rPr lang="en-GB" dirty="0" err="1"/>
              <a:t>kao</a:t>
            </a:r>
            <a:r>
              <a:rPr lang="en-GB" dirty="0"/>
              <a:t> i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exel</a:t>
            </a:r>
            <a:r>
              <a:rPr lang="en-GB" dirty="0"/>
              <a:t> </a:t>
            </a:r>
            <a:r>
              <a:rPr lang="en-GB" dirty="0" err="1"/>
              <a:t>alatom</a:t>
            </a:r>
            <a:r>
              <a:rPr lang="en-GB" dirty="0"/>
              <a:t> za </a:t>
            </a:r>
            <a:r>
              <a:rPr lang="en-GB" dirty="0" err="1"/>
              <a:t>izradu</a:t>
            </a:r>
            <a:r>
              <a:rPr lang="en-GB" dirty="0"/>
              <a:t> </a:t>
            </a:r>
            <a:r>
              <a:rPr lang="en-GB" dirty="0" err="1"/>
              <a:t>operativnog</a:t>
            </a:r>
            <a:r>
              <a:rPr lang="en-GB" dirty="0"/>
              <a:t> </a:t>
            </a:r>
            <a:r>
              <a:rPr lang="en-GB" dirty="0" err="1"/>
              <a:t>budžeta</a:t>
            </a:r>
            <a:r>
              <a:rPr lang="en-GB" dirty="0"/>
              <a:t>, </a:t>
            </a:r>
            <a:r>
              <a:rPr lang="en-GB" dirty="0" err="1"/>
              <a:t>analizu</a:t>
            </a:r>
            <a:r>
              <a:rPr lang="en-GB" dirty="0"/>
              <a:t> i </a:t>
            </a:r>
            <a:r>
              <a:rPr lang="en-GB" dirty="0" err="1"/>
              <a:t>kalkulaciju</a:t>
            </a:r>
            <a:r>
              <a:rPr lang="en-GB" dirty="0"/>
              <a:t> </a:t>
            </a:r>
            <a:r>
              <a:rPr lang="en-GB" dirty="0" err="1"/>
              <a:t>cijena</a:t>
            </a:r>
            <a:r>
              <a:rPr lang="en-GB" dirty="0"/>
              <a:t> </a:t>
            </a:r>
            <a:r>
              <a:rPr lang="en-GB" dirty="0" err="1"/>
              <a:t>vodnih</a:t>
            </a:r>
            <a:r>
              <a:rPr lang="en-GB" dirty="0"/>
              <a:t> </a:t>
            </a:r>
            <a:r>
              <a:rPr lang="en-GB" dirty="0" err="1"/>
              <a:t>usluga</a:t>
            </a:r>
            <a:r>
              <a:rPr lang="en-GB" dirty="0"/>
              <a:t>. </a:t>
            </a:r>
            <a:endParaRPr lang="bs-Latn-BA" dirty="0"/>
          </a:p>
          <a:p>
            <a:pPr marL="0" indent="0">
              <a:buNone/>
            </a:pPr>
            <a:r>
              <a:rPr lang="en-GB" dirty="0" err="1"/>
              <a:t>Napredni</a:t>
            </a:r>
            <a:r>
              <a:rPr lang="en-GB" dirty="0"/>
              <a:t> </a:t>
            </a:r>
            <a:r>
              <a:rPr lang="en-GB" dirty="0" err="1"/>
              <a:t>ciklus</a:t>
            </a:r>
            <a:r>
              <a:rPr lang="en-GB" dirty="0"/>
              <a:t> </a:t>
            </a:r>
            <a:r>
              <a:rPr lang="en-GB" dirty="0" err="1"/>
              <a:t>ima</a:t>
            </a:r>
            <a:r>
              <a:rPr lang="bs-Latn-BA" dirty="0"/>
              <a:t>o je</a:t>
            </a:r>
            <a:r>
              <a:rPr lang="en-GB" dirty="0"/>
              <a:t> za </a:t>
            </a:r>
            <a:r>
              <a:rPr lang="en-GB" dirty="0" err="1"/>
              <a:t>cilj</a:t>
            </a:r>
            <a:r>
              <a:rPr lang="en-GB" dirty="0"/>
              <a:t> da </a:t>
            </a:r>
            <a:r>
              <a:rPr lang="en-GB" dirty="0" err="1"/>
              <a:t>potakne</a:t>
            </a:r>
            <a:r>
              <a:rPr lang="en-GB" dirty="0"/>
              <a:t> </a:t>
            </a:r>
            <a:r>
              <a:rPr lang="en-GB" dirty="0" err="1"/>
              <a:t>učesnike</a:t>
            </a:r>
            <a:r>
              <a:rPr lang="en-GB" dirty="0"/>
              <a:t> </a:t>
            </a:r>
            <a:r>
              <a:rPr lang="en-GB" dirty="0" err="1"/>
              <a:t>projekta</a:t>
            </a:r>
            <a:r>
              <a:rPr lang="en-GB" dirty="0"/>
              <a:t> da u </a:t>
            </a:r>
            <a:r>
              <a:rPr lang="en-GB" dirty="0" err="1"/>
              <a:t>vlastitom</a:t>
            </a:r>
            <a:r>
              <a:rPr lang="en-GB" dirty="0"/>
              <a:t> </a:t>
            </a:r>
            <a:r>
              <a:rPr lang="en-GB" dirty="0" err="1"/>
              <a:t>preduzeću</a:t>
            </a:r>
            <a:r>
              <a:rPr lang="en-GB" dirty="0"/>
              <a:t> </a:t>
            </a:r>
            <a:r>
              <a:rPr lang="en-GB" dirty="0" err="1"/>
              <a:t>popune</a:t>
            </a:r>
            <a:r>
              <a:rPr lang="en-GB" dirty="0"/>
              <a:t> </a:t>
            </a:r>
            <a:r>
              <a:rPr lang="en-GB" dirty="0" err="1"/>
              <a:t>modele</a:t>
            </a:r>
            <a:r>
              <a:rPr lang="en-GB" dirty="0"/>
              <a:t> </a:t>
            </a:r>
            <a:r>
              <a:rPr lang="en-GB" dirty="0" err="1"/>
              <a:t>operativnog</a:t>
            </a:r>
            <a:r>
              <a:rPr lang="en-GB" dirty="0"/>
              <a:t> </a:t>
            </a:r>
            <a:r>
              <a:rPr lang="en-GB" dirty="0" err="1"/>
              <a:t>budžeta</a:t>
            </a:r>
            <a:r>
              <a:rPr lang="en-GB" dirty="0"/>
              <a:t>,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modele</a:t>
            </a:r>
            <a:r>
              <a:rPr lang="en-GB" dirty="0"/>
              <a:t> za </a:t>
            </a:r>
            <a:r>
              <a:rPr lang="en-GB" dirty="0" err="1"/>
              <a:t>analzu</a:t>
            </a:r>
            <a:r>
              <a:rPr lang="en-GB" dirty="0"/>
              <a:t> </a:t>
            </a:r>
            <a:r>
              <a:rPr lang="en-GB" dirty="0" err="1"/>
              <a:t>postojećih</a:t>
            </a:r>
            <a:r>
              <a:rPr lang="en-GB" dirty="0"/>
              <a:t> i </a:t>
            </a:r>
            <a:r>
              <a:rPr lang="en-GB" dirty="0" err="1"/>
              <a:t>kalkulaciju</a:t>
            </a:r>
            <a:r>
              <a:rPr lang="en-GB" dirty="0"/>
              <a:t> </a:t>
            </a:r>
            <a:r>
              <a:rPr lang="en-GB" dirty="0" err="1"/>
              <a:t>potrebnih</a:t>
            </a:r>
            <a:r>
              <a:rPr lang="en-GB" dirty="0"/>
              <a:t> </a:t>
            </a:r>
            <a:r>
              <a:rPr lang="en-GB" dirty="0" err="1"/>
              <a:t>cijena</a:t>
            </a:r>
            <a:r>
              <a:rPr lang="en-GB" dirty="0"/>
              <a:t> </a:t>
            </a:r>
            <a:r>
              <a:rPr lang="en-GB" dirty="0" err="1"/>
              <a:t>vodnih</a:t>
            </a:r>
            <a:r>
              <a:rPr lang="en-GB" dirty="0"/>
              <a:t> </a:t>
            </a:r>
            <a:r>
              <a:rPr lang="en-GB" dirty="0" err="1"/>
              <a:t>usluga</a:t>
            </a:r>
            <a:r>
              <a:rPr lang="en-GB" dirty="0"/>
              <a:t>, </a:t>
            </a:r>
            <a:r>
              <a:rPr lang="en-GB" dirty="0" err="1"/>
              <a:t>te</a:t>
            </a:r>
            <a:r>
              <a:rPr lang="en-GB" dirty="0"/>
              <a:t> da </a:t>
            </a:r>
            <a:r>
              <a:rPr lang="en-GB" dirty="0" err="1"/>
              <a:t>ih</a:t>
            </a:r>
            <a:r>
              <a:rPr lang="en-GB" dirty="0"/>
              <a:t> </a:t>
            </a:r>
            <a:r>
              <a:rPr lang="en-GB" dirty="0" err="1"/>
              <a:t>prezentuju</a:t>
            </a:r>
            <a:r>
              <a:rPr lang="en-GB" dirty="0"/>
              <a:t>, </a:t>
            </a:r>
            <a:r>
              <a:rPr lang="en-GB" dirty="0" err="1"/>
              <a:t>zajedno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problemima</a:t>
            </a:r>
            <a:r>
              <a:rPr lang="en-GB" dirty="0"/>
              <a:t> i </a:t>
            </a:r>
            <a:r>
              <a:rPr lang="en-GB" dirty="0" err="1"/>
              <a:t>poteškoćama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kojima</a:t>
            </a:r>
            <a:r>
              <a:rPr lang="en-GB" dirty="0"/>
              <a:t> se </a:t>
            </a:r>
            <a:r>
              <a:rPr lang="en-GB" dirty="0" err="1"/>
              <a:t>susreću</a:t>
            </a:r>
            <a:r>
              <a:rPr lang="en-GB" dirty="0"/>
              <a:t>, </a:t>
            </a:r>
            <a:r>
              <a:rPr lang="en-GB" dirty="0" err="1"/>
              <a:t>te</a:t>
            </a:r>
            <a:r>
              <a:rPr lang="en-GB" dirty="0"/>
              <a:t> da od </a:t>
            </a:r>
            <a:r>
              <a:rPr lang="en-GB" dirty="0" err="1"/>
              <a:t>strane</a:t>
            </a:r>
            <a:r>
              <a:rPr lang="en-GB" dirty="0"/>
              <a:t> </a:t>
            </a:r>
            <a:r>
              <a:rPr lang="en-GB" dirty="0" err="1"/>
              <a:t>trenera</a:t>
            </a:r>
            <a:r>
              <a:rPr lang="en-GB" dirty="0"/>
              <a:t> i </a:t>
            </a:r>
            <a:r>
              <a:rPr lang="en-GB" dirty="0" err="1"/>
              <a:t>prokekt</a:t>
            </a:r>
            <a:r>
              <a:rPr lang="en-GB" dirty="0"/>
              <a:t> </a:t>
            </a:r>
            <a:r>
              <a:rPr lang="en-GB" dirty="0" err="1"/>
              <a:t>menadžera</a:t>
            </a:r>
            <a:r>
              <a:rPr lang="en-GB" dirty="0"/>
              <a:t> </a:t>
            </a:r>
            <a:r>
              <a:rPr lang="en-GB" dirty="0" err="1"/>
              <a:t>dobiju</a:t>
            </a:r>
            <a:r>
              <a:rPr lang="en-GB" dirty="0"/>
              <a:t> </a:t>
            </a:r>
            <a:r>
              <a:rPr lang="en-GB" dirty="0" err="1"/>
              <a:t>neophodna</a:t>
            </a:r>
            <a:r>
              <a:rPr lang="en-GB" dirty="0"/>
              <a:t> </a:t>
            </a:r>
            <a:r>
              <a:rPr lang="en-GB" dirty="0" err="1"/>
              <a:t>pojašnjenja</a:t>
            </a:r>
            <a:r>
              <a:rPr lang="en-GB" dirty="0"/>
              <a:t> i </a:t>
            </a:r>
            <a:r>
              <a:rPr lang="en-GB" dirty="0" err="1"/>
              <a:t>upute</a:t>
            </a:r>
            <a:r>
              <a:rPr lang="en-GB" dirty="0"/>
              <a:t> za </a:t>
            </a:r>
            <a:r>
              <a:rPr lang="en-GB" dirty="0" err="1"/>
              <a:t>uspješan</a:t>
            </a:r>
            <a:r>
              <a:rPr lang="en-GB" dirty="0"/>
              <a:t> </a:t>
            </a:r>
            <a:r>
              <a:rPr lang="en-GB" dirty="0" err="1"/>
              <a:t>završetak</a:t>
            </a:r>
            <a:r>
              <a:rPr lang="en-GB" dirty="0"/>
              <a:t> </a:t>
            </a:r>
            <a:r>
              <a:rPr lang="en-GB" dirty="0" err="1"/>
              <a:t>posla</a:t>
            </a:r>
            <a:r>
              <a:rPr lang="en-GB" dirty="0"/>
              <a:t>. </a:t>
            </a:r>
            <a:endParaRPr lang="bs-Latn-BA" dirty="0"/>
          </a:p>
          <a:p>
            <a:pPr marL="0" indent="0">
              <a:buNone/>
            </a:pPr>
            <a:r>
              <a:rPr lang="en-GB" dirty="0" err="1"/>
              <a:t>Završni</a:t>
            </a:r>
            <a:r>
              <a:rPr lang="en-GB" dirty="0"/>
              <a:t> </a:t>
            </a:r>
            <a:r>
              <a:rPr lang="en-GB" dirty="0" err="1"/>
              <a:t>ciklus</a:t>
            </a:r>
            <a:r>
              <a:rPr lang="en-GB" dirty="0"/>
              <a:t> </a:t>
            </a:r>
            <a:r>
              <a:rPr lang="en-GB" dirty="0" err="1"/>
              <a:t>uklju</a:t>
            </a:r>
            <a:r>
              <a:rPr lang="bs-Latn-BA" dirty="0"/>
              <a:t>čivao je </a:t>
            </a:r>
            <a:r>
              <a:rPr lang="en-GB" dirty="0" err="1"/>
              <a:t>finanlne</a:t>
            </a:r>
            <a:r>
              <a:rPr lang="en-GB" dirty="0"/>
              <a:t> </a:t>
            </a:r>
            <a:r>
              <a:rPr lang="en-GB" dirty="0" err="1"/>
              <a:t>modele</a:t>
            </a:r>
            <a:r>
              <a:rPr lang="en-GB" dirty="0"/>
              <a:t> </a:t>
            </a:r>
            <a:r>
              <a:rPr lang="en-GB" dirty="0" err="1"/>
              <a:t>popunjene</a:t>
            </a:r>
            <a:r>
              <a:rPr lang="en-GB" dirty="0"/>
              <a:t> od </a:t>
            </a:r>
            <a:r>
              <a:rPr lang="en-GB" dirty="0" err="1"/>
              <a:t>strane</a:t>
            </a:r>
            <a:r>
              <a:rPr lang="en-GB" dirty="0"/>
              <a:t> </a:t>
            </a:r>
            <a:r>
              <a:rPr lang="en-GB" dirty="0" err="1"/>
              <a:t>učesnika</a:t>
            </a:r>
            <a:r>
              <a:rPr lang="en-GB" dirty="0"/>
              <a:t> </a:t>
            </a:r>
            <a:r>
              <a:rPr lang="en-GB" dirty="0" err="1"/>
              <a:t>projekta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analizom</a:t>
            </a:r>
            <a:r>
              <a:rPr lang="en-GB" dirty="0"/>
              <a:t> i </a:t>
            </a:r>
            <a:r>
              <a:rPr lang="en-GB" dirty="0" err="1"/>
              <a:t>komentarima</a:t>
            </a:r>
            <a:r>
              <a:rPr lang="en-GB" dirty="0"/>
              <a:t> </a:t>
            </a:r>
            <a:r>
              <a:rPr lang="en-GB" dirty="0" err="1"/>
              <a:t>dobivenih</a:t>
            </a:r>
            <a:r>
              <a:rPr lang="en-GB" dirty="0"/>
              <a:t> </a:t>
            </a:r>
            <a:r>
              <a:rPr lang="en-GB" dirty="0" err="1"/>
              <a:t>rezultata</a:t>
            </a:r>
            <a:r>
              <a:rPr lang="en-GB" dirty="0"/>
              <a:t>,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definisanim</a:t>
            </a:r>
            <a:r>
              <a:rPr lang="en-GB" dirty="0"/>
              <a:t> </a:t>
            </a:r>
            <a:r>
              <a:rPr lang="en-GB" dirty="0" err="1"/>
              <a:t>aktivnostima</a:t>
            </a:r>
            <a:r>
              <a:rPr lang="en-GB" dirty="0"/>
              <a:t> </a:t>
            </a:r>
            <a:r>
              <a:rPr lang="en-GB" dirty="0" err="1"/>
              <a:t>neophodnim</a:t>
            </a:r>
            <a:r>
              <a:rPr lang="en-GB" dirty="0"/>
              <a:t> za </a:t>
            </a:r>
            <a:r>
              <a:rPr lang="en-GB" dirty="0" err="1"/>
              <a:t>implementaciju</a:t>
            </a:r>
            <a:r>
              <a:rPr lang="en-GB" dirty="0"/>
              <a:t> </a:t>
            </a:r>
            <a:r>
              <a:rPr lang="en-GB" dirty="0" err="1"/>
              <a:t>tarifne</a:t>
            </a:r>
            <a:r>
              <a:rPr lang="en-GB" dirty="0"/>
              <a:t> </a:t>
            </a:r>
            <a:r>
              <a:rPr lang="en-GB" dirty="0" err="1"/>
              <a:t>Metodologije</a:t>
            </a:r>
            <a:r>
              <a:rPr lang="en-GB" dirty="0"/>
              <a:t> u </a:t>
            </a:r>
            <a:r>
              <a:rPr lang="en-GB" dirty="0" err="1"/>
              <a:t>vlastitom</a:t>
            </a:r>
            <a:r>
              <a:rPr lang="en-GB" dirty="0"/>
              <a:t> </a:t>
            </a:r>
            <a:r>
              <a:rPr lang="en-GB" dirty="0" err="1"/>
              <a:t>preduzeću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50707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05814-9F9A-B608-476C-C94F48E9D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14" y="312574"/>
            <a:ext cx="8231571" cy="678483"/>
          </a:xfrm>
        </p:spPr>
        <p:txBody>
          <a:bodyPr/>
          <a:lstStyle/>
          <a:p>
            <a:pPr algn="ctr"/>
            <a:r>
              <a:rPr lang="bs-Latn-BA" sz="2400" b="1" dirty="0">
                <a:latin typeface="+mn-lt"/>
              </a:rPr>
              <a:t>PREZENTACIJA OSTVARENIH REZULTATA U PROJEKTU</a:t>
            </a:r>
            <a:endParaRPr lang="en-GB" sz="24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B3B3F-31A7-ACD0-30A6-4A9388834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62878"/>
            <a:ext cx="7886700" cy="5043902"/>
          </a:xfrm>
        </p:spPr>
        <p:txBody>
          <a:bodyPr/>
          <a:lstStyle/>
          <a:p>
            <a:pPr marL="0" indent="0">
              <a:buNone/>
            </a:pPr>
            <a:r>
              <a:rPr lang="bs-Latn-BA" dirty="0"/>
              <a:t>Za primjenu Metodologije od ključnog značaja je </a:t>
            </a:r>
            <a:r>
              <a:rPr lang="bs-Latn-BA" b="1" dirty="0">
                <a:solidFill>
                  <a:srgbClr val="FF0000"/>
                </a:solidFill>
              </a:rPr>
              <a:t>opredjeljenost Uprave preduzeća na reformske procese</a:t>
            </a:r>
            <a:r>
              <a:rPr lang="bs-Latn-BA" dirty="0"/>
              <a:t> koje je neophodno poduzeti u preduzeću:</a:t>
            </a:r>
          </a:p>
          <a:p>
            <a:pPr marL="0" indent="0">
              <a:buNone/>
            </a:pPr>
            <a:r>
              <a:rPr lang="bs-Latn-BA" dirty="0"/>
              <a:t>- razdvajanje troškova poslovanja po mjestima njihovog nastajanja;</a:t>
            </a:r>
          </a:p>
          <a:p>
            <a:pPr marL="0" indent="0">
              <a:buNone/>
            </a:pPr>
            <a:r>
              <a:rPr lang="bs-Latn-BA" dirty="0"/>
              <a:t>- Izrada poslovnih planova preduzeća u kojima će biti definisanti trenutne i ciljane vrijednosti indikatora za ocjenu rada preduzeća, te odrediti period za dostizanje ciljanih vrijednostri;</a:t>
            </a:r>
          </a:p>
          <a:p>
            <a:pPr marL="0" indent="0">
              <a:buNone/>
            </a:pPr>
            <a:r>
              <a:rPr lang="bs-Latn-BA" dirty="0"/>
              <a:t>- Izrada operativnih planova preduzeća po djelatnostima i konsolidovanih;</a:t>
            </a:r>
          </a:p>
          <a:p>
            <a:pPr marL="0" indent="0">
              <a:buNone/>
            </a:pPr>
            <a:r>
              <a:rPr lang="bs-Latn-BA" dirty="0"/>
              <a:t>- Izračun cijena vodnih usluga u skladu sa Metodologijom;</a:t>
            </a:r>
          </a:p>
          <a:p>
            <a:pPr marL="0" indent="0">
              <a:buNone/>
            </a:pPr>
            <a:r>
              <a:rPr lang="bs-Latn-BA" dirty="0"/>
              <a:t>- Transparentan prikaz troškova poslovanja, načina i strukture cijene vodnih usluga;</a:t>
            </a:r>
          </a:p>
          <a:p>
            <a:pPr marL="0" indent="0">
              <a:buNone/>
            </a:pPr>
            <a:r>
              <a:rPr lang="bs-Latn-BA" dirty="0"/>
              <a:t>- Zagovaranje i lobiranje za usvajanje cijena utvrđenih shodno Metodologiji;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1957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ABA9C-37EA-38E7-5F64-5F23EB317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8977"/>
            <a:ext cx="7886700" cy="508434"/>
          </a:xfrm>
        </p:spPr>
        <p:txBody>
          <a:bodyPr/>
          <a:lstStyle/>
          <a:p>
            <a:pPr algn="ctr"/>
            <a:r>
              <a:rPr lang="bs-Latn-BA" b="1" spc="-50" dirty="0"/>
              <a:t>Hvala na pažnji!</a:t>
            </a:r>
            <a:br>
              <a:rPr lang="bs-Latn-BA" b="1" spc="-50" dirty="0"/>
            </a:br>
            <a:r>
              <a:rPr lang="ta-IN" b="1" spc="-50" dirty="0"/>
              <a:t>Pitanja?</a:t>
            </a:r>
            <a:br>
              <a:rPr lang="bs-Latn-BA" b="1" spc="-50" dirty="0"/>
            </a:br>
            <a:endParaRPr lang="en-GB" dirty="0"/>
          </a:p>
        </p:txBody>
      </p:sp>
      <p:pic>
        <p:nvPicPr>
          <p:cNvPr id="1026" name="Picture 2" descr="The Smurfs Characters Vector - Smurfs Characters Smurfs Cartoon Transparent  PNG - 1030x646 - Free Download on NicePNG">
            <a:extLst>
              <a:ext uri="{FF2B5EF4-FFF2-40B4-BE49-F238E27FC236}">
                <a16:creationId xmlns:a16="http://schemas.microsoft.com/office/drawing/2014/main" id="{3D8FC5BB-DF31-81BC-6D63-15BD6BCC1E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62" y="2567781"/>
            <a:ext cx="159067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766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05814-9F9A-B608-476C-C94F48E9D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78483"/>
          </a:xfrm>
        </p:spPr>
        <p:txBody>
          <a:bodyPr/>
          <a:lstStyle/>
          <a:p>
            <a:pPr algn="ctr"/>
            <a:r>
              <a:rPr lang="bs-Latn-BA" sz="2400" b="1" dirty="0"/>
              <a:t>ZAVRŠNI EVENT</a:t>
            </a:r>
            <a:endParaRPr lang="en-GB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B3B3F-31A7-ACD0-30A6-4A9388834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33061"/>
            <a:ext cx="7886700" cy="5043902"/>
          </a:xfrm>
        </p:spPr>
        <p:txBody>
          <a:bodyPr/>
          <a:lstStyle/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endParaRPr lang="bs-Latn-BA" dirty="0"/>
          </a:p>
          <a:p>
            <a:pPr marL="0" indent="0" algn="ctr">
              <a:buNone/>
            </a:pPr>
            <a:r>
              <a:rPr lang="hr-HR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PREZENTACIJA OSTVARENIH REZULTATA U PROJEKTU</a:t>
            </a:r>
          </a:p>
          <a:p>
            <a:pPr marL="0" indent="0" algn="ctr">
              <a:buNone/>
            </a:pPr>
            <a:endParaRPr lang="hr-HR" sz="3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bs-Latn-BA" dirty="0"/>
          </a:p>
          <a:p>
            <a:pPr marL="0" indent="0">
              <a:buNone/>
            </a:pPr>
            <a:r>
              <a:rPr lang="bs-Latn-BA" dirty="0"/>
              <a:t>                                </a:t>
            </a:r>
            <a:r>
              <a:rPr lang="bs-Latn-BA" b="1" dirty="0"/>
              <a:t>Fuad Mešić, dipl.oec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6089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D209A0-043B-A031-01C5-5C0B96BF3BE4}"/>
              </a:ext>
            </a:extLst>
          </p:cNvPr>
          <p:cNvGraphicFramePr>
            <a:graphicFrameLocks noGrp="1"/>
          </p:cNvGraphicFramePr>
          <p:nvPr/>
        </p:nvGraphicFramePr>
        <p:xfrm>
          <a:off x="628650" y="1328468"/>
          <a:ext cx="7886700" cy="3045122"/>
        </p:xfrm>
        <a:graphic>
          <a:graphicData uri="http://schemas.openxmlformats.org/drawingml/2006/table">
            <a:tbl>
              <a:tblPr/>
              <a:tblGrid>
                <a:gridCol w="1719656">
                  <a:extLst>
                    <a:ext uri="{9D8B030D-6E8A-4147-A177-3AD203B41FA5}">
                      <a16:colId xmlns:a16="http://schemas.microsoft.com/office/drawing/2014/main" val="4208549845"/>
                    </a:ext>
                  </a:extLst>
                </a:gridCol>
                <a:gridCol w="474388">
                  <a:extLst>
                    <a:ext uri="{9D8B030D-6E8A-4147-A177-3AD203B41FA5}">
                      <a16:colId xmlns:a16="http://schemas.microsoft.com/office/drawing/2014/main" val="2636041302"/>
                    </a:ext>
                  </a:extLst>
                </a:gridCol>
                <a:gridCol w="474388">
                  <a:extLst>
                    <a:ext uri="{9D8B030D-6E8A-4147-A177-3AD203B41FA5}">
                      <a16:colId xmlns:a16="http://schemas.microsoft.com/office/drawing/2014/main" val="1483885269"/>
                    </a:ext>
                  </a:extLst>
                </a:gridCol>
                <a:gridCol w="474388">
                  <a:extLst>
                    <a:ext uri="{9D8B030D-6E8A-4147-A177-3AD203B41FA5}">
                      <a16:colId xmlns:a16="http://schemas.microsoft.com/office/drawing/2014/main" val="3716354739"/>
                    </a:ext>
                  </a:extLst>
                </a:gridCol>
                <a:gridCol w="474388">
                  <a:extLst>
                    <a:ext uri="{9D8B030D-6E8A-4147-A177-3AD203B41FA5}">
                      <a16:colId xmlns:a16="http://schemas.microsoft.com/office/drawing/2014/main" val="1752639499"/>
                    </a:ext>
                  </a:extLst>
                </a:gridCol>
                <a:gridCol w="474388">
                  <a:extLst>
                    <a:ext uri="{9D8B030D-6E8A-4147-A177-3AD203B41FA5}">
                      <a16:colId xmlns:a16="http://schemas.microsoft.com/office/drawing/2014/main" val="2695087524"/>
                    </a:ext>
                  </a:extLst>
                </a:gridCol>
                <a:gridCol w="474388">
                  <a:extLst>
                    <a:ext uri="{9D8B030D-6E8A-4147-A177-3AD203B41FA5}">
                      <a16:colId xmlns:a16="http://schemas.microsoft.com/office/drawing/2014/main" val="2849906779"/>
                    </a:ext>
                  </a:extLst>
                </a:gridCol>
                <a:gridCol w="474388">
                  <a:extLst>
                    <a:ext uri="{9D8B030D-6E8A-4147-A177-3AD203B41FA5}">
                      <a16:colId xmlns:a16="http://schemas.microsoft.com/office/drawing/2014/main" val="3822902604"/>
                    </a:ext>
                  </a:extLst>
                </a:gridCol>
                <a:gridCol w="474388">
                  <a:extLst>
                    <a:ext uri="{9D8B030D-6E8A-4147-A177-3AD203B41FA5}">
                      <a16:colId xmlns:a16="http://schemas.microsoft.com/office/drawing/2014/main" val="647365018"/>
                    </a:ext>
                  </a:extLst>
                </a:gridCol>
                <a:gridCol w="474388">
                  <a:extLst>
                    <a:ext uri="{9D8B030D-6E8A-4147-A177-3AD203B41FA5}">
                      <a16:colId xmlns:a16="http://schemas.microsoft.com/office/drawing/2014/main" val="2860390013"/>
                    </a:ext>
                  </a:extLst>
                </a:gridCol>
                <a:gridCol w="474388">
                  <a:extLst>
                    <a:ext uri="{9D8B030D-6E8A-4147-A177-3AD203B41FA5}">
                      <a16:colId xmlns:a16="http://schemas.microsoft.com/office/drawing/2014/main" val="1447827230"/>
                    </a:ext>
                  </a:extLst>
                </a:gridCol>
                <a:gridCol w="474388">
                  <a:extLst>
                    <a:ext uri="{9D8B030D-6E8A-4147-A177-3AD203B41FA5}">
                      <a16:colId xmlns:a16="http://schemas.microsoft.com/office/drawing/2014/main" val="3418813100"/>
                    </a:ext>
                  </a:extLst>
                </a:gridCol>
                <a:gridCol w="474388">
                  <a:extLst>
                    <a:ext uri="{9D8B030D-6E8A-4147-A177-3AD203B41FA5}">
                      <a16:colId xmlns:a16="http://schemas.microsoft.com/office/drawing/2014/main" val="2515408748"/>
                    </a:ext>
                  </a:extLst>
                </a:gridCol>
                <a:gridCol w="474388">
                  <a:extLst>
                    <a:ext uri="{9D8B030D-6E8A-4147-A177-3AD203B41FA5}">
                      <a16:colId xmlns:a16="http://schemas.microsoft.com/office/drawing/2014/main" val="4150235309"/>
                    </a:ext>
                  </a:extLst>
                </a:gridCol>
              </a:tblGrid>
              <a:tr h="365445"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FAZE IMPLEMENTACIJE PROJEKTA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943212"/>
                  </a:ext>
                </a:extLst>
              </a:tr>
              <a:tr h="205077"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8987387"/>
                  </a:ext>
                </a:extLst>
              </a:tr>
              <a:tr h="212468"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875669"/>
                  </a:ext>
                </a:extLst>
              </a:tr>
              <a:tr h="212468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OPIS AKTIVNOSTI</a:t>
                      </a:r>
                    </a:p>
                  </a:txBody>
                  <a:tcPr marL="5930" marR="5930" marT="59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Oct-22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Nov-22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Dec-22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Jan-23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Feb-23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Mar-23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Apr-23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May-23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Jun-23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Jul-23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Aug-23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Sep-23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Ukupno: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1783888"/>
                  </a:ext>
                </a:extLst>
              </a:tr>
              <a:tr h="205077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Selekcija / odabir učesnika</a:t>
                      </a:r>
                    </a:p>
                  </a:txBody>
                  <a:tcPr marL="5930" marR="5930" marT="59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6285945"/>
                  </a:ext>
                </a:extLst>
              </a:tr>
              <a:tr h="401657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Izrada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planova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dokumenata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 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modela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5930" marR="5930" marT="59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2549989"/>
                  </a:ext>
                </a:extLst>
              </a:tr>
              <a:tr h="205077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Sastanak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projekt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tima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 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trenera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0" marR="5930" marT="59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3219054"/>
                  </a:ext>
                </a:extLst>
              </a:tr>
              <a:tr h="205077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Online meeting</a:t>
                      </a:r>
                    </a:p>
                  </a:txBody>
                  <a:tcPr marL="5930" marR="5930" marT="59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3579277"/>
                  </a:ext>
                </a:extLst>
              </a:tr>
              <a:tr h="205077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Radionice</a:t>
                      </a:r>
                    </a:p>
                  </a:txBody>
                  <a:tcPr marL="5930" marR="5930" marT="59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4387081"/>
                  </a:ext>
                </a:extLst>
              </a:tr>
              <a:tr h="205077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Konsultacije na upit</a:t>
                      </a:r>
                    </a:p>
                  </a:txBody>
                  <a:tcPr marL="5930" marR="5930" marT="59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FF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FF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FF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FF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FF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FF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FF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FF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FF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FF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FF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9622697"/>
                  </a:ext>
                </a:extLst>
              </a:tr>
              <a:tr h="205077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Tematske konferencije</a:t>
                      </a:r>
                    </a:p>
                  </a:txBody>
                  <a:tcPr marL="5930" marR="5930" marT="59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9150436"/>
                  </a:ext>
                </a:extLst>
              </a:tr>
              <a:tr h="205077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Dorada web stranice udruženja</a:t>
                      </a:r>
                    </a:p>
                  </a:txBody>
                  <a:tcPr marL="5930" marR="5930" marT="59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009667"/>
                  </a:ext>
                </a:extLst>
              </a:tr>
              <a:tr h="212468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Finalni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promotivni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evet</a:t>
                      </a:r>
                    </a:p>
                  </a:txBody>
                  <a:tcPr marL="5930" marR="5930" marT="59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826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626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05814-9F9A-B608-476C-C94F48E9D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14" y="312574"/>
            <a:ext cx="8231571" cy="678483"/>
          </a:xfrm>
        </p:spPr>
        <p:txBody>
          <a:bodyPr/>
          <a:lstStyle/>
          <a:p>
            <a:pPr algn="ctr"/>
            <a:r>
              <a:rPr lang="bs-Latn-BA" sz="2400" b="1" dirty="0">
                <a:latin typeface="+mn-lt"/>
              </a:rPr>
              <a:t>PREZENTACIJA OSTVARENIH REZULTATA U PROJEKTU</a:t>
            </a:r>
            <a:endParaRPr lang="en-GB" sz="24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B3B3F-31A7-ACD0-30A6-4A9388834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33061"/>
            <a:ext cx="7886700" cy="5043902"/>
          </a:xfrm>
        </p:spPr>
        <p:txBody>
          <a:bodyPr/>
          <a:lstStyle/>
          <a:p>
            <a:pPr marL="0" indent="0">
              <a:buNone/>
            </a:pPr>
            <a:r>
              <a:rPr lang="hr-HR" sz="2400" kern="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Projektom su, između ostalog predviđene i sljedeće aktivnosti:</a:t>
            </a:r>
          </a:p>
          <a:p>
            <a:pPr marL="0" indent="0">
              <a:buNone/>
            </a:pPr>
            <a:r>
              <a:rPr lang="hr-HR" sz="2400" kern="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Odabir najmanje 30 komunalnih vodovodnih preduzeća iz FBiH koja će učestvovati na obukama za primjenu Tarifne metodologije ( a koja nisu uključena u MEG II projekat );</a:t>
            </a:r>
          </a:p>
          <a:p>
            <a:pPr marL="0" indent="0">
              <a:buNone/>
            </a:pPr>
            <a:r>
              <a:rPr lang="hr-HR" sz="2400" kern="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Organizacija 20 obuka za 60 odgovornih radnika o praktičnoj primjeni Tarifne metodologije;</a:t>
            </a:r>
          </a:p>
          <a:p>
            <a:pPr marL="0" indent="0">
              <a:buNone/>
            </a:pPr>
            <a:r>
              <a:rPr lang="hr-HR" sz="2400" kern="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Podrška, na zahtjev, odabranim komunalnim vodoprivrednim preduzećima, uključujući analizu i interpretaciju rezultata Tarifne metodologije;</a:t>
            </a:r>
          </a:p>
          <a:p>
            <a:pPr marL="0" indent="0">
              <a:buNone/>
            </a:pPr>
            <a:r>
              <a:rPr lang="hr-HR" sz="2400" kern="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Organizacija 4 tematske jednodnevne konferencije o odabranim temama iz oblasti „Program reformi u sektoru vodnih usluga u F BiH“.</a:t>
            </a:r>
          </a:p>
          <a:p>
            <a:pPr marL="0" indent="0">
              <a:buNone/>
            </a:pPr>
            <a:endParaRPr lang="hr-HR" sz="2400" kern="5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3724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05814-9F9A-B608-476C-C94F48E9D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14" y="312574"/>
            <a:ext cx="8231571" cy="678483"/>
          </a:xfrm>
        </p:spPr>
        <p:txBody>
          <a:bodyPr/>
          <a:lstStyle/>
          <a:p>
            <a:pPr algn="ctr"/>
            <a:r>
              <a:rPr lang="bs-Latn-BA" sz="2400" b="1" dirty="0">
                <a:latin typeface="+mn-lt"/>
              </a:rPr>
              <a:t>PREZENTACIJA OSTVARENIH REZULTATA U PROJEKTU</a:t>
            </a:r>
            <a:endParaRPr lang="en-GB" sz="24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B3B3F-31A7-ACD0-30A6-4A9388834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33061"/>
            <a:ext cx="7886700" cy="5043902"/>
          </a:xfrm>
        </p:spPr>
        <p:txBody>
          <a:bodyPr/>
          <a:lstStyle/>
          <a:p>
            <a:pPr marL="0" indent="0">
              <a:buNone/>
            </a:pPr>
            <a:r>
              <a:rPr lang="hr-HR" sz="2400" kern="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Odmah po potpisuvanju ugovora upućen je poziv svim vodovodnim preduzećima u FBiH koja nisu učključena u MEG II projekat da izvrše svoju prijavu za učeše u navedenom projektu. </a:t>
            </a:r>
          </a:p>
          <a:p>
            <a:pPr marL="0" indent="0">
              <a:buNone/>
            </a:pPr>
            <a:endParaRPr lang="hr-HR" sz="2400" kern="5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400" kern="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Pozivu se odazvalo 36 vodovodnih preduzeća koja su svrstana po teritorijalnom principu u osam grupa:</a:t>
            </a:r>
          </a:p>
          <a:p>
            <a:pPr marL="0" indent="0">
              <a:buNone/>
            </a:pPr>
            <a:r>
              <a:rPr lang="hr-HR" sz="2400" kern="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	Grupa 1: Sarajevo, Goražde, Visok, Breza, Hadžići, Foča-Ustikolina;</a:t>
            </a:r>
          </a:p>
          <a:p>
            <a:pPr marL="0" indent="0">
              <a:buNone/>
            </a:pPr>
            <a:r>
              <a:rPr lang="hr-HR" sz="2400" kern="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	Grupa 2: Srebrenik, Banovići, Lukavac, Kalesija, Domaljevac;</a:t>
            </a:r>
          </a:p>
          <a:p>
            <a:pPr marL="0" indent="0">
              <a:buNone/>
            </a:pPr>
            <a:r>
              <a:rPr lang="hr-HR" sz="2400" kern="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	Grupa 3: Zenica, Maglaj, Zavidovići, Usora;</a:t>
            </a:r>
          </a:p>
          <a:p>
            <a:pPr marL="0" indent="0">
              <a:buNone/>
            </a:pPr>
            <a:endParaRPr lang="hr-HR" sz="2400" kern="5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682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05814-9F9A-B608-476C-C94F48E9D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14" y="312574"/>
            <a:ext cx="8231571" cy="678483"/>
          </a:xfrm>
        </p:spPr>
        <p:txBody>
          <a:bodyPr/>
          <a:lstStyle/>
          <a:p>
            <a:pPr algn="ctr"/>
            <a:r>
              <a:rPr lang="bs-Latn-BA" sz="2400" b="1" dirty="0">
                <a:latin typeface="+mn-lt"/>
              </a:rPr>
              <a:t>PREZENTACIJA OSTVARENIH REZULTATA U PROJEKTU</a:t>
            </a:r>
            <a:endParaRPr lang="en-GB" sz="24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B3B3F-31A7-ACD0-30A6-4A9388834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33061"/>
            <a:ext cx="7886700" cy="5043902"/>
          </a:xfrm>
        </p:spPr>
        <p:txBody>
          <a:bodyPr/>
          <a:lstStyle/>
          <a:p>
            <a:pPr marL="0" indent="0">
              <a:buNone/>
            </a:pPr>
            <a:r>
              <a:rPr lang="hr-HR" sz="2400" kern="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	Grupa 4: Travnik, Novi Travnik, Vitez, Gornji Vakuf-Uskoplje, Nova Bila;</a:t>
            </a:r>
          </a:p>
          <a:p>
            <a:pPr marL="0" indent="0">
              <a:buNone/>
            </a:pPr>
            <a:r>
              <a:rPr lang="hr-HR" sz="2400" kern="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	Grupa 5: Jajce, Bugojno, Velika Kladuša i Cazin;</a:t>
            </a:r>
          </a:p>
          <a:p>
            <a:pPr marL="0" indent="0">
              <a:buNone/>
            </a:pPr>
            <a:r>
              <a:rPr lang="hr-HR" sz="2400" kern="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	Grupa 6: Konjic, Jablanica, Kiseljak, Kreševo;</a:t>
            </a:r>
          </a:p>
          <a:p>
            <a:pPr marL="0" indent="0">
              <a:buNone/>
            </a:pPr>
            <a:r>
              <a:rPr lang="hr-HR" sz="2400" kern="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	Grupa 7: Neum, Stolac, Grude, Ravno;</a:t>
            </a:r>
          </a:p>
          <a:p>
            <a:pPr marL="0" indent="0">
              <a:buNone/>
            </a:pPr>
            <a:r>
              <a:rPr lang="hr-HR" sz="2400" kern="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	Grupa 8: Livno, Kupres, Prozor-Rama i Drvar;</a:t>
            </a:r>
          </a:p>
          <a:p>
            <a:pPr marL="0" indent="0">
              <a:buNone/>
            </a:pPr>
            <a:endParaRPr lang="hr-HR" sz="2400" kern="5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s-Latn-BA" dirty="0"/>
              <a:t>I</a:t>
            </a:r>
            <a:r>
              <a:rPr lang="en-GB" dirty="0" err="1"/>
              <a:t>zvršene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i </a:t>
            </a:r>
            <a:r>
              <a:rPr lang="en-GB" dirty="0" err="1"/>
              <a:t>sve</a:t>
            </a:r>
            <a:r>
              <a:rPr lang="en-GB" dirty="0"/>
              <a:t> </a:t>
            </a:r>
            <a:r>
              <a:rPr lang="en-GB" dirty="0" err="1"/>
              <a:t>neophodne</a:t>
            </a:r>
            <a:r>
              <a:rPr lang="en-GB" dirty="0"/>
              <a:t> </a:t>
            </a:r>
            <a:r>
              <a:rPr lang="en-GB" dirty="0" err="1"/>
              <a:t>pripreme</a:t>
            </a:r>
            <a:r>
              <a:rPr lang="en-GB" dirty="0"/>
              <a:t> za </a:t>
            </a:r>
            <a:r>
              <a:rPr lang="en-GB" dirty="0" err="1"/>
              <a:t>realizaciju</a:t>
            </a:r>
            <a:r>
              <a:rPr lang="en-GB" dirty="0"/>
              <a:t> </a:t>
            </a:r>
            <a:r>
              <a:rPr lang="en-GB" dirty="0" err="1"/>
              <a:t>projekta</a:t>
            </a:r>
            <a:r>
              <a:rPr lang="en-GB" dirty="0"/>
              <a:t> ( </a:t>
            </a:r>
            <a:r>
              <a:rPr lang="en-GB" dirty="0" err="1"/>
              <a:t>priprema</a:t>
            </a:r>
            <a:r>
              <a:rPr lang="en-GB" dirty="0"/>
              <a:t> </a:t>
            </a:r>
            <a:r>
              <a:rPr lang="en-GB" dirty="0" err="1"/>
              <a:t>prezentacija</a:t>
            </a:r>
            <a:r>
              <a:rPr lang="en-GB" dirty="0"/>
              <a:t>, excel </a:t>
            </a:r>
            <a:r>
              <a:rPr lang="en-GB" dirty="0" err="1"/>
              <a:t>alata</a:t>
            </a:r>
            <a:r>
              <a:rPr lang="en-GB" dirty="0"/>
              <a:t>, </a:t>
            </a:r>
            <a:r>
              <a:rPr lang="en-GB" dirty="0" err="1"/>
              <a:t>planova</a:t>
            </a:r>
            <a:r>
              <a:rPr lang="en-GB" dirty="0"/>
              <a:t> za </a:t>
            </a:r>
            <a:r>
              <a:rPr lang="en-GB" dirty="0" err="1"/>
              <a:t>implementaciju</a:t>
            </a:r>
            <a:r>
              <a:rPr lang="en-GB" dirty="0"/>
              <a:t> </a:t>
            </a:r>
            <a:r>
              <a:rPr lang="en-GB" dirty="0" err="1"/>
              <a:t>projekta</a:t>
            </a:r>
            <a:r>
              <a:rPr lang="en-GB" dirty="0"/>
              <a:t>, </a:t>
            </a:r>
            <a:r>
              <a:rPr lang="en-GB" dirty="0" err="1"/>
              <a:t>otvaranje</a:t>
            </a:r>
            <a:r>
              <a:rPr lang="en-GB" dirty="0"/>
              <a:t> </a:t>
            </a:r>
            <a:r>
              <a:rPr lang="en-GB" dirty="0" err="1"/>
              <a:t>bankovnih</a:t>
            </a:r>
            <a:r>
              <a:rPr lang="en-GB" dirty="0"/>
              <a:t> </a:t>
            </a:r>
            <a:r>
              <a:rPr lang="en-GB" dirty="0" err="1"/>
              <a:t>računa</a:t>
            </a:r>
            <a:r>
              <a:rPr lang="en-GB" dirty="0"/>
              <a:t>, </a:t>
            </a:r>
            <a:r>
              <a:rPr lang="en-GB" dirty="0" err="1"/>
              <a:t>priprema</a:t>
            </a:r>
            <a:r>
              <a:rPr lang="en-GB" dirty="0"/>
              <a:t> </a:t>
            </a:r>
            <a:r>
              <a:rPr lang="en-GB" dirty="0" err="1"/>
              <a:t>ugovora</a:t>
            </a:r>
            <a:r>
              <a:rPr lang="en-GB" dirty="0"/>
              <a:t> za </a:t>
            </a:r>
            <a:r>
              <a:rPr lang="en-GB" dirty="0" err="1"/>
              <a:t>osoblje</a:t>
            </a:r>
            <a:r>
              <a:rPr lang="en-GB" dirty="0"/>
              <a:t> </a:t>
            </a:r>
            <a:r>
              <a:rPr lang="en-GB" dirty="0" err="1"/>
              <a:t>angažovano</a:t>
            </a:r>
            <a:r>
              <a:rPr lang="en-GB" dirty="0"/>
              <a:t> u </a:t>
            </a:r>
            <a:r>
              <a:rPr lang="en-GB" dirty="0" err="1"/>
              <a:t>projektu</a:t>
            </a:r>
            <a:r>
              <a:rPr lang="en-GB" dirty="0"/>
              <a:t>,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izradu</a:t>
            </a:r>
            <a:r>
              <a:rPr lang="en-GB" dirty="0"/>
              <a:t> </a:t>
            </a:r>
            <a:r>
              <a:rPr lang="en-GB" dirty="0" err="1"/>
              <a:t>ostale</a:t>
            </a:r>
            <a:r>
              <a:rPr lang="en-GB" dirty="0"/>
              <a:t> </a:t>
            </a:r>
            <a:r>
              <a:rPr lang="en-GB" dirty="0" err="1"/>
              <a:t>neophodne</a:t>
            </a:r>
            <a:r>
              <a:rPr lang="en-GB" dirty="0"/>
              <a:t> </a:t>
            </a:r>
            <a:r>
              <a:rPr lang="en-GB" dirty="0" err="1"/>
              <a:t>dokumentacije</a:t>
            </a:r>
            <a:r>
              <a:rPr lang="en-GB" dirty="0"/>
              <a:t> ).</a:t>
            </a:r>
          </a:p>
        </p:txBody>
      </p:sp>
    </p:spTree>
    <p:extLst>
      <p:ext uri="{BB962C8B-B14F-4D97-AF65-F5344CB8AC3E}">
        <p14:creationId xmlns:p14="http://schemas.microsoft.com/office/powerpoint/2010/main" val="1984253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05814-9F9A-B608-476C-C94F48E9D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14" y="312574"/>
            <a:ext cx="8231571" cy="678483"/>
          </a:xfrm>
        </p:spPr>
        <p:txBody>
          <a:bodyPr/>
          <a:lstStyle/>
          <a:p>
            <a:pPr algn="ctr"/>
            <a:r>
              <a:rPr lang="bs-Latn-BA" sz="2400" b="1" dirty="0">
                <a:latin typeface="+mn-lt"/>
              </a:rPr>
              <a:t>PREZENTACIJA OSTVARENIH REZULTATA U PROJEKTU</a:t>
            </a:r>
            <a:endParaRPr lang="en-GB" sz="24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B3B3F-31A7-ACD0-30A6-4A9388834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33061"/>
            <a:ext cx="7886700" cy="5043902"/>
          </a:xfrm>
        </p:spPr>
        <p:txBody>
          <a:bodyPr/>
          <a:lstStyle/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r>
              <a:rPr lang="en-GB" dirty="0"/>
              <a:t>Pored toga </a:t>
            </a:r>
            <a:r>
              <a:rPr lang="en-GB" dirty="0" err="1"/>
              <a:t>predstavnici</a:t>
            </a:r>
            <a:r>
              <a:rPr lang="en-GB" dirty="0"/>
              <a:t> UKP u FBiH </a:t>
            </a:r>
            <a:r>
              <a:rPr lang="en-GB" dirty="0" err="1"/>
              <a:t>učestvovali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u:</a:t>
            </a:r>
          </a:p>
          <a:p>
            <a:pPr marL="0" indent="0">
              <a:buNone/>
            </a:pPr>
            <a:r>
              <a:rPr lang="en-GB" dirty="0"/>
              <a:t>-	 </a:t>
            </a:r>
            <a:r>
              <a:rPr lang="en-GB" dirty="0" err="1"/>
              <a:t>promociji</a:t>
            </a:r>
            <a:r>
              <a:rPr lang="en-GB" dirty="0"/>
              <a:t> </a:t>
            </a:r>
            <a:r>
              <a:rPr lang="en-GB" dirty="0" err="1"/>
              <a:t>Programa</a:t>
            </a:r>
            <a:r>
              <a:rPr lang="en-GB" dirty="0"/>
              <a:t> </a:t>
            </a:r>
            <a:r>
              <a:rPr lang="en-GB" dirty="0" err="1"/>
              <a:t>reformi</a:t>
            </a:r>
            <a:r>
              <a:rPr lang="en-GB" dirty="0"/>
              <a:t> u </a:t>
            </a:r>
            <a:r>
              <a:rPr lang="en-GB" dirty="0" err="1"/>
              <a:t>sektoru</a:t>
            </a:r>
            <a:r>
              <a:rPr lang="en-GB" dirty="0"/>
              <a:t> </a:t>
            </a:r>
            <a:r>
              <a:rPr lang="en-GB" dirty="0" err="1"/>
              <a:t>vodnih</a:t>
            </a:r>
            <a:r>
              <a:rPr lang="en-GB" dirty="0"/>
              <a:t> </a:t>
            </a:r>
            <a:r>
              <a:rPr lang="en-GB" dirty="0" err="1"/>
              <a:t>usluga</a:t>
            </a:r>
            <a:r>
              <a:rPr lang="en-GB" dirty="0"/>
              <a:t> i </a:t>
            </a:r>
            <a:r>
              <a:rPr lang="en-GB" dirty="0" err="1"/>
              <a:t>tarifne</a:t>
            </a:r>
            <a:r>
              <a:rPr lang="en-GB" dirty="0"/>
              <a:t> </a:t>
            </a:r>
            <a:r>
              <a:rPr lang="en-GB" dirty="0" err="1"/>
              <a:t>Metodologije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organizovali</a:t>
            </a:r>
            <a:r>
              <a:rPr lang="en-GB" dirty="0"/>
              <a:t> MEG II i </a:t>
            </a:r>
            <a:r>
              <a:rPr lang="en-GB" dirty="0" err="1"/>
              <a:t>MPViŠ</a:t>
            </a:r>
            <a:r>
              <a:rPr lang="en-GB" dirty="0"/>
              <a:t> FBiH;</a:t>
            </a:r>
          </a:p>
          <a:p>
            <a:pPr marL="0" indent="0">
              <a:buNone/>
            </a:pPr>
            <a:r>
              <a:rPr lang="en-GB" dirty="0"/>
              <a:t>-	</a:t>
            </a:r>
            <a:r>
              <a:rPr lang="en-GB" dirty="0" err="1"/>
              <a:t>radu</a:t>
            </a:r>
            <a:r>
              <a:rPr lang="en-GB" dirty="0"/>
              <a:t> </a:t>
            </a:r>
            <a:r>
              <a:rPr lang="en-GB" dirty="0" err="1"/>
              <a:t>interresorne</a:t>
            </a:r>
            <a:r>
              <a:rPr lang="en-GB" dirty="0"/>
              <a:t> </a:t>
            </a:r>
            <a:r>
              <a:rPr lang="en-GB" dirty="0" err="1"/>
              <a:t>radne</a:t>
            </a:r>
            <a:r>
              <a:rPr lang="en-GB" dirty="0"/>
              <a:t> </a:t>
            </a:r>
            <a:r>
              <a:rPr lang="en-GB" dirty="0" err="1"/>
              <a:t>grupe</a:t>
            </a:r>
            <a:r>
              <a:rPr lang="en-GB" dirty="0"/>
              <a:t> za </a:t>
            </a:r>
            <a:r>
              <a:rPr lang="en-GB" dirty="0" err="1"/>
              <a:t>sveobuhvatnu</a:t>
            </a:r>
            <a:r>
              <a:rPr lang="en-GB" dirty="0"/>
              <a:t> </a:t>
            </a:r>
            <a:r>
              <a:rPr lang="en-GB" dirty="0" err="1"/>
              <a:t>procjenu</a:t>
            </a:r>
            <a:r>
              <a:rPr lang="en-GB" dirty="0"/>
              <a:t> </a:t>
            </a:r>
            <a:r>
              <a:rPr lang="en-GB" dirty="0" err="1"/>
              <a:t>uticaja</a:t>
            </a:r>
            <a:r>
              <a:rPr lang="en-GB" dirty="0"/>
              <a:t> </a:t>
            </a:r>
            <a:r>
              <a:rPr lang="en-GB" dirty="0" err="1"/>
              <a:t>propisa</a:t>
            </a:r>
            <a:r>
              <a:rPr lang="en-GB" dirty="0"/>
              <a:t> ( </a:t>
            </a:r>
            <a:r>
              <a:rPr lang="en-GB" dirty="0" err="1"/>
              <a:t>postupak</a:t>
            </a:r>
            <a:r>
              <a:rPr lang="en-GB" dirty="0"/>
              <a:t> </a:t>
            </a:r>
            <a:r>
              <a:rPr lang="en-GB" dirty="0" err="1"/>
              <a:t>prethodne</a:t>
            </a:r>
            <a:r>
              <a:rPr lang="en-GB" dirty="0"/>
              <a:t> </a:t>
            </a:r>
            <a:r>
              <a:rPr lang="en-GB" dirty="0" err="1"/>
              <a:t>procjene</a:t>
            </a:r>
            <a:r>
              <a:rPr lang="en-GB" dirty="0"/>
              <a:t> za </a:t>
            </a:r>
            <a:r>
              <a:rPr lang="en-GB" dirty="0" err="1"/>
              <a:t>sektor</a:t>
            </a:r>
            <a:r>
              <a:rPr lang="en-GB" dirty="0"/>
              <a:t> </a:t>
            </a:r>
            <a:r>
              <a:rPr lang="en-GB" dirty="0" err="1"/>
              <a:t>vodnih</a:t>
            </a:r>
            <a:r>
              <a:rPr lang="en-GB" dirty="0"/>
              <a:t> </a:t>
            </a:r>
            <a:r>
              <a:rPr lang="en-GB" dirty="0" err="1"/>
              <a:t>usluga</a:t>
            </a:r>
            <a:r>
              <a:rPr lang="en-GB" dirty="0"/>
              <a:t> u FBiH )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osnovu</a:t>
            </a:r>
            <a:r>
              <a:rPr lang="en-GB" dirty="0"/>
              <a:t> za </a:t>
            </a:r>
            <a:r>
              <a:rPr lang="en-GB" dirty="0" err="1"/>
              <a:t>izradu</a:t>
            </a:r>
            <a:r>
              <a:rPr lang="en-GB" dirty="0"/>
              <a:t> </a:t>
            </a:r>
            <a:r>
              <a:rPr lang="en-GB" dirty="0" err="1"/>
              <a:t>prednacrta</a:t>
            </a:r>
            <a:r>
              <a:rPr lang="en-GB" dirty="0"/>
              <a:t> </a:t>
            </a:r>
            <a:r>
              <a:rPr lang="en-GB" dirty="0" err="1"/>
              <a:t>zakona</a:t>
            </a:r>
            <a:r>
              <a:rPr lang="en-GB" dirty="0"/>
              <a:t> o </a:t>
            </a:r>
            <a:r>
              <a:rPr lang="en-GB" dirty="0" err="1"/>
              <a:t>vodnim</a:t>
            </a:r>
            <a:r>
              <a:rPr lang="en-GB" dirty="0"/>
              <a:t> </a:t>
            </a:r>
            <a:r>
              <a:rPr lang="en-GB" dirty="0" err="1"/>
              <a:t>uslugama</a:t>
            </a:r>
            <a:r>
              <a:rPr lang="en-GB" dirty="0"/>
              <a:t>;</a:t>
            </a:r>
          </a:p>
          <a:p>
            <a:pPr marL="0" indent="0">
              <a:buNone/>
            </a:pPr>
            <a:r>
              <a:rPr lang="en-GB" dirty="0"/>
              <a:t>-	</a:t>
            </a:r>
            <a:r>
              <a:rPr lang="en-GB" dirty="0" err="1"/>
              <a:t>organizaciji</a:t>
            </a:r>
            <a:r>
              <a:rPr lang="en-GB" dirty="0"/>
              <a:t> </a:t>
            </a:r>
            <a:r>
              <a:rPr lang="en-GB" dirty="0" err="1"/>
              <a:t>inicijalne</a:t>
            </a:r>
            <a:r>
              <a:rPr lang="en-GB" dirty="0"/>
              <a:t> </a:t>
            </a:r>
            <a:r>
              <a:rPr lang="en-GB" dirty="0" err="1"/>
              <a:t>konferencije</a:t>
            </a:r>
            <a:r>
              <a:rPr lang="en-GB" dirty="0"/>
              <a:t> </a:t>
            </a:r>
            <a:r>
              <a:rPr lang="en-GB" dirty="0" err="1"/>
              <a:t>vodovodnih</a:t>
            </a:r>
            <a:r>
              <a:rPr lang="en-GB" dirty="0"/>
              <a:t> </a:t>
            </a:r>
            <a:r>
              <a:rPr lang="en-GB" dirty="0" err="1"/>
              <a:t>preduzeća</a:t>
            </a:r>
            <a:r>
              <a:rPr lang="en-GB" dirty="0"/>
              <a:t> u FBiH ( </a:t>
            </a:r>
            <a:r>
              <a:rPr lang="en-GB" dirty="0" err="1"/>
              <a:t>zajedno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MEG II </a:t>
            </a:r>
            <a:r>
              <a:rPr lang="en-GB" dirty="0" err="1"/>
              <a:t>timom</a:t>
            </a:r>
            <a:r>
              <a:rPr lang="en-GB" dirty="0"/>
              <a:t> )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temu</a:t>
            </a:r>
            <a:r>
              <a:rPr lang="en-GB" dirty="0"/>
              <a:t> „</a:t>
            </a:r>
            <a:r>
              <a:rPr lang="en-GB" dirty="0" err="1"/>
              <a:t>Reforma</a:t>
            </a:r>
            <a:r>
              <a:rPr lang="en-GB" dirty="0"/>
              <a:t> </a:t>
            </a:r>
            <a:r>
              <a:rPr lang="en-GB" dirty="0" err="1"/>
              <a:t>sektora</a:t>
            </a:r>
            <a:r>
              <a:rPr lang="en-GB" dirty="0"/>
              <a:t> </a:t>
            </a:r>
            <a:r>
              <a:rPr lang="en-GB" dirty="0" err="1"/>
              <a:t>vodnih</a:t>
            </a:r>
            <a:r>
              <a:rPr lang="en-GB" dirty="0"/>
              <a:t> </a:t>
            </a:r>
            <a:r>
              <a:rPr lang="en-GB" dirty="0" err="1"/>
              <a:t>usluga</a:t>
            </a:r>
            <a:r>
              <a:rPr lang="en-GB" dirty="0"/>
              <a:t> u FBiH“ </a:t>
            </a:r>
            <a:r>
              <a:rPr lang="en-GB" dirty="0" err="1"/>
              <a:t>koja</a:t>
            </a:r>
            <a:r>
              <a:rPr lang="en-GB" dirty="0"/>
              <a:t> je </a:t>
            </a:r>
            <a:r>
              <a:rPr lang="en-GB" dirty="0" err="1"/>
              <a:t>održana</a:t>
            </a:r>
            <a:r>
              <a:rPr lang="en-GB" dirty="0"/>
              <a:t> 24.11.2022. </a:t>
            </a:r>
            <a:r>
              <a:rPr lang="en-GB" dirty="0" err="1"/>
              <a:t>godine</a:t>
            </a:r>
            <a:r>
              <a:rPr lang="en-GB" dirty="0"/>
              <a:t>, hotel „</a:t>
            </a:r>
            <a:r>
              <a:rPr lang="en-GB" dirty="0" err="1"/>
              <a:t>Sunce</a:t>
            </a:r>
            <a:r>
              <a:rPr lang="en-GB" dirty="0"/>
              <a:t>“ u </a:t>
            </a:r>
            <a:r>
              <a:rPr lang="en-GB" dirty="0" err="1"/>
              <a:t>Neumu</a:t>
            </a:r>
            <a:r>
              <a:rPr lang="en-GB" dirty="0"/>
              <a:t>;</a:t>
            </a:r>
            <a:endParaRPr lang="bs-Latn-BA" dirty="0"/>
          </a:p>
          <a:p>
            <a:pPr marL="0" indent="0">
              <a:buNone/>
            </a:pPr>
            <a:r>
              <a:rPr lang="bs-Latn-BA" dirty="0"/>
              <a:t>- radu interresorne radne grupe za pripremu Nacrta zakona o vodnim uslugama u FBiH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938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05814-9F9A-B608-476C-C94F48E9D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14" y="312574"/>
            <a:ext cx="8231571" cy="678483"/>
          </a:xfrm>
        </p:spPr>
        <p:txBody>
          <a:bodyPr/>
          <a:lstStyle/>
          <a:p>
            <a:pPr algn="ctr"/>
            <a:r>
              <a:rPr lang="bs-Latn-BA" sz="2400" b="1" dirty="0">
                <a:latin typeface="+mn-lt"/>
              </a:rPr>
              <a:t>PREZENTACIJA OSTVARENIH REZULTATA U PROJEKTU</a:t>
            </a:r>
            <a:endParaRPr lang="en-GB" sz="24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B3B3F-31A7-ACD0-30A6-4A9388834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33061"/>
            <a:ext cx="7886700" cy="504390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U </a:t>
            </a:r>
            <a:r>
              <a:rPr lang="en-GB" dirty="0" err="1"/>
              <a:t>organizaciji</a:t>
            </a:r>
            <a:r>
              <a:rPr lang="en-GB" dirty="0"/>
              <a:t> UPKP u FBiH dana 09. 11.2022. </a:t>
            </a:r>
            <a:r>
              <a:rPr lang="en-GB" dirty="0" err="1"/>
              <a:t>godine</a:t>
            </a:r>
            <a:r>
              <a:rPr lang="en-GB" dirty="0"/>
              <a:t> </a:t>
            </a:r>
            <a:r>
              <a:rPr lang="en-GB" dirty="0" err="1"/>
              <a:t>održane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team building </a:t>
            </a:r>
            <a:r>
              <a:rPr lang="en-GB" dirty="0" err="1"/>
              <a:t>aktivnosti</a:t>
            </a:r>
            <a:r>
              <a:rPr lang="en-GB" dirty="0"/>
              <a:t>, a 10.11.2022. </a:t>
            </a:r>
            <a:r>
              <a:rPr lang="en-GB" dirty="0" err="1"/>
              <a:t>godine</a:t>
            </a:r>
            <a:r>
              <a:rPr lang="en-GB" dirty="0"/>
              <a:t> </a:t>
            </a:r>
            <a:r>
              <a:rPr lang="en-GB" dirty="0" err="1"/>
              <a:t>treća</a:t>
            </a:r>
            <a:r>
              <a:rPr lang="en-GB" dirty="0"/>
              <a:t> </a:t>
            </a:r>
            <a:r>
              <a:rPr lang="en-GB" dirty="0" err="1"/>
              <a:t>radionica</a:t>
            </a:r>
            <a:r>
              <a:rPr lang="en-GB" dirty="0"/>
              <a:t>  za </a:t>
            </a:r>
            <a:r>
              <a:rPr lang="en-GB" dirty="0" err="1"/>
              <a:t>edukaciju</a:t>
            </a:r>
            <a:r>
              <a:rPr lang="en-GB" dirty="0"/>
              <a:t> </a:t>
            </a:r>
            <a:r>
              <a:rPr lang="en-GB" dirty="0" err="1"/>
              <a:t>svojih</a:t>
            </a:r>
            <a:r>
              <a:rPr lang="en-GB" dirty="0"/>
              <a:t> </a:t>
            </a:r>
            <a:r>
              <a:rPr lang="en-GB" dirty="0" err="1"/>
              <a:t>predstavnika</a:t>
            </a:r>
            <a:r>
              <a:rPr lang="en-GB" dirty="0"/>
              <a:t> - </a:t>
            </a:r>
            <a:r>
              <a:rPr lang="en-GB" dirty="0" err="1"/>
              <a:t>trenera</a:t>
            </a:r>
            <a:r>
              <a:rPr lang="en-GB" dirty="0"/>
              <a:t> za </a:t>
            </a:r>
            <a:r>
              <a:rPr lang="en-GB" dirty="0" err="1"/>
              <a:t>primjenu</a:t>
            </a:r>
            <a:r>
              <a:rPr lang="en-GB" dirty="0"/>
              <a:t> </a:t>
            </a:r>
            <a:r>
              <a:rPr lang="en-GB" dirty="0" err="1"/>
              <a:t>tarifne</a:t>
            </a:r>
            <a:r>
              <a:rPr lang="en-GB" dirty="0"/>
              <a:t> </a:t>
            </a:r>
            <a:r>
              <a:rPr lang="en-GB" dirty="0" err="1"/>
              <a:t>Metodologije</a:t>
            </a:r>
            <a:r>
              <a:rPr lang="en-GB" dirty="0"/>
              <a:t> za </a:t>
            </a:r>
            <a:r>
              <a:rPr lang="en-GB" dirty="0" err="1"/>
              <a:t>utvrđivanje</a:t>
            </a:r>
            <a:r>
              <a:rPr lang="en-GB" dirty="0"/>
              <a:t> </a:t>
            </a:r>
            <a:r>
              <a:rPr lang="en-GB" dirty="0" err="1"/>
              <a:t>najniže</a:t>
            </a:r>
            <a:r>
              <a:rPr lang="en-GB" dirty="0"/>
              <a:t> </a:t>
            </a:r>
            <a:r>
              <a:rPr lang="en-GB" dirty="0" err="1"/>
              <a:t>osnovne</a:t>
            </a:r>
            <a:r>
              <a:rPr lang="en-GB" dirty="0"/>
              <a:t> </a:t>
            </a:r>
            <a:r>
              <a:rPr lang="en-GB" dirty="0" err="1"/>
              <a:t>cijene</a:t>
            </a:r>
            <a:r>
              <a:rPr lang="en-GB" dirty="0"/>
              <a:t> </a:t>
            </a:r>
            <a:r>
              <a:rPr lang="en-GB" dirty="0" err="1"/>
              <a:t>vodnih</a:t>
            </a:r>
            <a:r>
              <a:rPr lang="en-GB" dirty="0"/>
              <a:t> </a:t>
            </a:r>
            <a:r>
              <a:rPr lang="en-GB" dirty="0" err="1"/>
              <a:t>usluga</a:t>
            </a:r>
            <a:r>
              <a:rPr lang="en-GB" dirty="0"/>
              <a:t> u FBiH. </a:t>
            </a:r>
            <a:endParaRPr lang="bs-Latn-BA" dirty="0"/>
          </a:p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r>
              <a:rPr lang="en-GB" dirty="0"/>
              <a:t>Dana 10.11.2022. </a:t>
            </a:r>
            <a:r>
              <a:rPr lang="en-GB" dirty="0" err="1"/>
              <a:t>godine</a:t>
            </a:r>
            <a:r>
              <a:rPr lang="en-GB" dirty="0"/>
              <a:t> </a:t>
            </a:r>
            <a:r>
              <a:rPr lang="en-GB" dirty="0" err="1"/>
              <a:t>održana</a:t>
            </a:r>
            <a:r>
              <a:rPr lang="en-GB" dirty="0"/>
              <a:t> je </a:t>
            </a:r>
            <a:r>
              <a:rPr lang="en-GB" dirty="0" err="1"/>
              <a:t>uvodni</a:t>
            </a:r>
            <a:r>
              <a:rPr lang="en-GB" dirty="0"/>
              <a:t> online meeting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učesnicama</a:t>
            </a:r>
            <a:r>
              <a:rPr lang="en-GB" dirty="0"/>
              <a:t> </a:t>
            </a:r>
            <a:r>
              <a:rPr lang="en-GB" dirty="0" err="1"/>
              <a:t>projekta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kome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upoznate</a:t>
            </a:r>
            <a:r>
              <a:rPr lang="en-GB" dirty="0"/>
              <a:t> o </a:t>
            </a:r>
            <a:r>
              <a:rPr lang="en-GB" dirty="0" err="1"/>
              <a:t>cilju</a:t>
            </a:r>
            <a:r>
              <a:rPr lang="en-GB" dirty="0"/>
              <a:t> i </a:t>
            </a:r>
            <a:r>
              <a:rPr lang="en-GB" dirty="0" err="1"/>
              <a:t>sadržaju</a:t>
            </a:r>
            <a:r>
              <a:rPr lang="en-GB" dirty="0"/>
              <a:t> </a:t>
            </a:r>
            <a:r>
              <a:rPr lang="en-GB" dirty="0" err="1"/>
              <a:t>projekta</a:t>
            </a:r>
            <a:r>
              <a:rPr lang="en-GB" dirty="0"/>
              <a:t>, </a:t>
            </a:r>
            <a:r>
              <a:rPr lang="en-GB" dirty="0" err="1"/>
              <a:t>planiranim</a:t>
            </a:r>
            <a:r>
              <a:rPr lang="en-GB" dirty="0"/>
              <a:t> </a:t>
            </a:r>
            <a:r>
              <a:rPr lang="en-GB" dirty="0" err="1"/>
              <a:t>aktivnostima</a:t>
            </a:r>
            <a:r>
              <a:rPr lang="en-GB" dirty="0"/>
              <a:t>, </a:t>
            </a:r>
            <a:r>
              <a:rPr lang="en-GB" dirty="0" err="1"/>
              <a:t>radnim</a:t>
            </a:r>
            <a:r>
              <a:rPr lang="en-GB" dirty="0"/>
              <a:t> </a:t>
            </a:r>
            <a:r>
              <a:rPr lang="en-GB" dirty="0" err="1"/>
              <a:t>grupama</a:t>
            </a:r>
            <a:r>
              <a:rPr lang="en-GB" dirty="0"/>
              <a:t> i </a:t>
            </a:r>
            <a:r>
              <a:rPr lang="en-GB" dirty="0" err="1"/>
              <a:t>rasporedom</a:t>
            </a:r>
            <a:r>
              <a:rPr lang="en-GB" dirty="0"/>
              <a:t> </a:t>
            </a:r>
            <a:r>
              <a:rPr lang="en-GB" dirty="0" err="1"/>
              <a:t>održavanja</a:t>
            </a:r>
            <a:r>
              <a:rPr lang="en-GB" dirty="0"/>
              <a:t> </a:t>
            </a:r>
            <a:r>
              <a:rPr lang="en-GB" dirty="0" err="1"/>
              <a:t>radionica</a:t>
            </a:r>
            <a:r>
              <a:rPr lang="en-GB" dirty="0"/>
              <a:t>. </a:t>
            </a:r>
            <a:endParaRPr lang="bs-Latn-BA" dirty="0"/>
          </a:p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r>
              <a:rPr lang="en-GB" dirty="0" err="1"/>
              <a:t>Održavanje</a:t>
            </a:r>
            <a:r>
              <a:rPr lang="en-GB" dirty="0"/>
              <a:t> </a:t>
            </a:r>
            <a:r>
              <a:rPr lang="en-GB" dirty="0" err="1"/>
              <a:t>radionica</a:t>
            </a:r>
            <a:r>
              <a:rPr lang="en-GB" dirty="0"/>
              <a:t> </a:t>
            </a:r>
            <a:r>
              <a:rPr lang="en-GB" dirty="0" err="1"/>
              <a:t>planirano</a:t>
            </a:r>
            <a:r>
              <a:rPr lang="bs-Latn-BA" dirty="0"/>
              <a:t> i realizovano je</a:t>
            </a:r>
            <a:r>
              <a:rPr lang="en-GB" dirty="0"/>
              <a:t> u tri </a:t>
            </a:r>
            <a:r>
              <a:rPr lang="en-GB" dirty="0" err="1"/>
              <a:t>navrata</a:t>
            </a:r>
            <a:r>
              <a:rPr lang="en-GB" dirty="0"/>
              <a:t>: </a:t>
            </a:r>
            <a:r>
              <a:rPr lang="en-GB" dirty="0" err="1"/>
              <a:t>početne</a:t>
            </a:r>
            <a:r>
              <a:rPr lang="en-GB" dirty="0"/>
              <a:t> ( </a:t>
            </a:r>
            <a:r>
              <a:rPr lang="en-GB" dirty="0" err="1"/>
              <a:t>osam</a:t>
            </a:r>
            <a:r>
              <a:rPr lang="en-GB" dirty="0"/>
              <a:t> </a:t>
            </a:r>
            <a:r>
              <a:rPr lang="en-GB" dirty="0" err="1"/>
              <a:t>radionica</a:t>
            </a:r>
            <a:r>
              <a:rPr lang="en-GB" dirty="0"/>
              <a:t> ), </a:t>
            </a:r>
            <a:r>
              <a:rPr lang="en-GB" dirty="0" err="1"/>
              <a:t>napredne</a:t>
            </a:r>
            <a:r>
              <a:rPr lang="en-GB" dirty="0"/>
              <a:t> ( </a:t>
            </a:r>
            <a:r>
              <a:rPr lang="en-GB" dirty="0" err="1"/>
              <a:t>osam</a:t>
            </a:r>
            <a:r>
              <a:rPr lang="en-GB" dirty="0"/>
              <a:t> </a:t>
            </a:r>
            <a:r>
              <a:rPr lang="en-GB" dirty="0" err="1"/>
              <a:t>radionica</a:t>
            </a:r>
            <a:r>
              <a:rPr lang="en-GB" dirty="0"/>
              <a:t> ) i </a:t>
            </a:r>
            <a:r>
              <a:rPr lang="en-GB" dirty="0" err="1"/>
              <a:t>završne</a:t>
            </a:r>
            <a:r>
              <a:rPr lang="en-GB" dirty="0"/>
              <a:t> ( </a:t>
            </a:r>
            <a:r>
              <a:rPr lang="en-GB" dirty="0" err="1"/>
              <a:t>četiri</a:t>
            </a:r>
            <a:r>
              <a:rPr lang="en-GB" dirty="0"/>
              <a:t> </a:t>
            </a:r>
            <a:r>
              <a:rPr lang="en-GB" dirty="0" err="1"/>
              <a:t>radionice</a:t>
            </a:r>
            <a:r>
              <a:rPr lang="en-GB" dirty="0"/>
              <a:t> ).</a:t>
            </a:r>
          </a:p>
        </p:txBody>
      </p:sp>
    </p:spTree>
    <p:extLst>
      <p:ext uri="{BB962C8B-B14F-4D97-AF65-F5344CB8AC3E}">
        <p14:creationId xmlns:p14="http://schemas.microsoft.com/office/powerpoint/2010/main" val="851309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05814-9F9A-B608-476C-C94F48E9D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14" y="312574"/>
            <a:ext cx="8231571" cy="678483"/>
          </a:xfrm>
        </p:spPr>
        <p:txBody>
          <a:bodyPr/>
          <a:lstStyle/>
          <a:p>
            <a:pPr algn="ctr"/>
            <a:r>
              <a:rPr lang="bs-Latn-BA" sz="2400" b="1" dirty="0">
                <a:latin typeface="+mn-lt"/>
              </a:rPr>
              <a:t>PREZENTACIJA OSTVARENIH REZULTATA U PROJEKTU</a:t>
            </a:r>
            <a:endParaRPr lang="en-GB" sz="24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B3B3F-31A7-ACD0-30A6-4A9388834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44826"/>
            <a:ext cx="7886700" cy="5332137"/>
          </a:xfrm>
        </p:spPr>
        <p:txBody>
          <a:bodyPr/>
          <a:lstStyle/>
          <a:p>
            <a:pPr marL="0" indent="0">
              <a:buNone/>
            </a:pPr>
            <a:r>
              <a:rPr lang="hr-HR" sz="2400" kern="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Početne radionice održane su u periodu od 28.11.2022. do 26.01.2023. godine u Tuzli, Zenici, Livnu,Jajcu, Sarajevu, Travniku, Kiseljaku i Mostaru.</a:t>
            </a:r>
          </a:p>
          <a:p>
            <a:pPr marL="0" indent="0">
              <a:buNone/>
            </a:pPr>
            <a:endParaRPr lang="hr-HR" sz="2400" kern="5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400" kern="50" dirty="0">
                <a:cs typeface="Times New Roman" panose="02020603050405020304" pitchFamily="18" charset="0"/>
              </a:rPr>
              <a:t>Napredne radionioce održane su u periodu od 20.03. do 26.06.2023. godine u Lukavcu, Zenici, Sarajevu, Vitezu,, Kreševu, Kupresu, Bihaću i Mostaru.</a:t>
            </a:r>
          </a:p>
          <a:p>
            <a:pPr marL="0" indent="0">
              <a:buNone/>
            </a:pPr>
            <a:endParaRPr lang="hr-HR" sz="2400" kern="5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400" kern="50" dirty="0">
                <a:cs typeface="Times New Roman" panose="02020603050405020304" pitchFamily="18" charset="0"/>
              </a:rPr>
              <a:t>Završne radionice održane su u periodu od 19.09. do 20.10.2023. godine u Kreševu, Jajcu, Lukavcu i Mostaru.</a:t>
            </a:r>
          </a:p>
          <a:p>
            <a:pPr marL="0" indent="0">
              <a:buNone/>
            </a:pPr>
            <a:endParaRPr lang="hr-HR" sz="2400" kern="5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400" kern="50" dirty="0">
                <a:cs typeface="Times New Roman" panose="02020603050405020304" pitchFamily="18" charset="0"/>
              </a:rPr>
              <a:t>Tematske konferencije održane su u periodu od 15.03. do 25.10.2023. godine u Zenici, Travniku, Mostaru i Sarajevu.</a:t>
            </a:r>
          </a:p>
          <a:p>
            <a:pPr marL="0" indent="0">
              <a:buNone/>
            </a:pPr>
            <a:r>
              <a:rPr lang="hr-HR" sz="2400" kern="50" dirty="0">
                <a:cs typeface="Times New Roman" panose="02020603050405020304" pitchFamily="18" charset="0"/>
              </a:rPr>
              <a:t>Završni event održan 25.10.2025. godine u Sarajevu.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085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3698</TotalTime>
  <Words>1449</Words>
  <Application>Microsoft Office PowerPoint</Application>
  <PresentationFormat>On-screen Show (4:3)</PresentationFormat>
  <Paragraphs>245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ZAVRŠNI EVENT</vt:lpstr>
      <vt:lpstr>PowerPoint Presentation</vt:lpstr>
      <vt:lpstr>PREZENTACIJA OSTVARENIH REZULTATA U PROJEKTU</vt:lpstr>
      <vt:lpstr>PREZENTACIJA OSTVARENIH REZULTATA U PROJEKTU</vt:lpstr>
      <vt:lpstr>PREZENTACIJA OSTVARENIH REZULTATA U PROJEKTU</vt:lpstr>
      <vt:lpstr>PREZENTACIJA OSTVARENIH REZULTATA U PROJEKTU</vt:lpstr>
      <vt:lpstr>PREZENTACIJA OSTVARENIH REZULTATA U PROJEKTU</vt:lpstr>
      <vt:lpstr>PREZENTACIJA OSTVARENIH REZULTATA U PROJEKTU</vt:lpstr>
      <vt:lpstr>PREZENTACIJA OSTVARENIH REZULTATA U PROJEKTU</vt:lpstr>
      <vt:lpstr>PREZENTACIJA OSTVARENIH REZULTATA U PROJEKTU</vt:lpstr>
      <vt:lpstr>PREZENTACIJA OSTVARENIH REZULTATA U PROJEKTU</vt:lpstr>
      <vt:lpstr>PREZENTACIJA OSTVARENIH REZULTATA U PROJEKTU</vt:lpstr>
      <vt:lpstr>Hvala na pažnji! Pitanja? </vt:lpstr>
    </vt:vector>
  </TitlesOfParts>
  <Company>UNDP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Alen Robovic</dc:creator>
  <cp:lastModifiedBy>Fuad Mesic</cp:lastModifiedBy>
  <cp:revision>58</cp:revision>
  <dcterms:created xsi:type="dcterms:W3CDTF">2022-11-21T09:53:43Z</dcterms:created>
  <dcterms:modified xsi:type="dcterms:W3CDTF">2023-11-20T17:46:12Z</dcterms:modified>
</cp:coreProperties>
</file>